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68" r:id="rId2"/>
    <p:sldId id="256" r:id="rId3"/>
    <p:sldId id="557" r:id="rId4"/>
    <p:sldId id="715" r:id="rId5"/>
    <p:sldId id="716" r:id="rId6"/>
    <p:sldId id="745" r:id="rId7"/>
    <p:sldId id="746" r:id="rId8"/>
    <p:sldId id="747" r:id="rId9"/>
    <p:sldId id="748" r:id="rId10"/>
    <p:sldId id="749" r:id="rId11"/>
    <p:sldId id="750" r:id="rId12"/>
    <p:sldId id="751" r:id="rId13"/>
    <p:sldId id="717" r:id="rId14"/>
    <p:sldId id="718" r:id="rId15"/>
    <p:sldId id="719" r:id="rId16"/>
    <p:sldId id="720" r:id="rId17"/>
    <p:sldId id="721" r:id="rId18"/>
    <p:sldId id="722" r:id="rId19"/>
    <p:sldId id="723" r:id="rId20"/>
    <p:sldId id="724" r:id="rId21"/>
    <p:sldId id="727" r:id="rId22"/>
    <p:sldId id="705" r:id="rId23"/>
    <p:sldId id="726" r:id="rId24"/>
    <p:sldId id="728" r:id="rId25"/>
    <p:sldId id="729" r:id="rId26"/>
    <p:sldId id="730" r:id="rId27"/>
    <p:sldId id="731" r:id="rId28"/>
    <p:sldId id="753" r:id="rId29"/>
    <p:sldId id="738" r:id="rId30"/>
    <p:sldId id="725" r:id="rId31"/>
    <p:sldId id="739" r:id="rId32"/>
    <p:sldId id="740" r:id="rId33"/>
    <p:sldId id="742" r:id="rId34"/>
    <p:sldId id="741" r:id="rId35"/>
    <p:sldId id="743" r:id="rId36"/>
    <p:sldId id="714"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FF"/>
    <a:srgbClr val="4472C4"/>
    <a:srgbClr val="272727"/>
    <a:srgbClr val="AE8472"/>
    <a:srgbClr val="CEBBA7"/>
    <a:srgbClr val="E5DBD1"/>
    <a:srgbClr val="203864"/>
    <a:srgbClr val="CF9E7B"/>
    <a:srgbClr val="60729F"/>
    <a:srgbClr val="49BB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snapToGrid="0">
      <p:cViewPr varScale="1">
        <p:scale>
          <a:sx n="111" d="100"/>
          <a:sy n="111" d="100"/>
        </p:scale>
        <p:origin x="5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M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B1884-03EF-47CD-A990-FA4A18F4A9B8}" type="datetimeFigureOut">
              <a:rPr lang="fr-MA" smtClean="0"/>
              <a:t>28/01/2024</a:t>
            </a:fld>
            <a:endParaRPr lang="fr-M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M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00AC1-1D79-4D09-99D3-8B08A8EAE14D}" type="slidenum">
              <a:rPr lang="fr-MA" smtClean="0"/>
              <a:t>‹N°›</a:t>
            </a:fld>
            <a:endParaRPr lang="fr-MA"/>
          </a:p>
        </p:txBody>
      </p:sp>
    </p:spTree>
    <p:extLst>
      <p:ext uri="{BB962C8B-B14F-4D97-AF65-F5344CB8AC3E}">
        <p14:creationId xmlns:p14="http://schemas.microsoft.com/office/powerpoint/2010/main" val="3133300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C7ED6-5956-8931-804B-8DD23FBEDA9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MA"/>
          </a:p>
        </p:txBody>
      </p:sp>
      <p:sp>
        <p:nvSpPr>
          <p:cNvPr id="3" name="Sous-titre 2">
            <a:extLst>
              <a:ext uri="{FF2B5EF4-FFF2-40B4-BE49-F238E27FC236}">
                <a16:creationId xmlns:a16="http://schemas.microsoft.com/office/drawing/2014/main" id="{EFEABB8E-63C9-1681-5EAD-E15B94DD3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MA"/>
          </a:p>
        </p:txBody>
      </p:sp>
      <p:sp>
        <p:nvSpPr>
          <p:cNvPr id="4" name="Espace réservé de la date 3">
            <a:extLst>
              <a:ext uri="{FF2B5EF4-FFF2-40B4-BE49-F238E27FC236}">
                <a16:creationId xmlns:a16="http://schemas.microsoft.com/office/drawing/2014/main" id="{74D1FDB0-7B8D-33A3-BDA8-68EBBD4C63C1}"/>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5" name="Espace réservé du pied de page 4">
            <a:extLst>
              <a:ext uri="{FF2B5EF4-FFF2-40B4-BE49-F238E27FC236}">
                <a16:creationId xmlns:a16="http://schemas.microsoft.com/office/drawing/2014/main" id="{2DC99729-CF47-6241-AE43-C4DB1D73923E}"/>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C140F0B9-A731-BD67-5F36-5322BC84BAC6}"/>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16127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457F62-2C97-013B-F8FF-6C963FE78CE2}"/>
              </a:ext>
            </a:extLst>
          </p:cNvPr>
          <p:cNvSpPr>
            <a:spLocks noGrp="1"/>
          </p:cNvSpPr>
          <p:nvPr>
            <p:ph type="title"/>
          </p:nvPr>
        </p:nvSpPr>
        <p:spPr/>
        <p:txBody>
          <a:bodyPr/>
          <a:lstStyle/>
          <a:p>
            <a:r>
              <a:rPr lang="fr-FR"/>
              <a:t>Modifiez le style du titre</a:t>
            </a:r>
            <a:endParaRPr lang="fr-MA"/>
          </a:p>
        </p:txBody>
      </p:sp>
      <p:sp>
        <p:nvSpPr>
          <p:cNvPr id="3" name="Espace réservé du texte vertical 2">
            <a:extLst>
              <a:ext uri="{FF2B5EF4-FFF2-40B4-BE49-F238E27FC236}">
                <a16:creationId xmlns:a16="http://schemas.microsoft.com/office/drawing/2014/main" id="{BAA99D95-DC0A-3226-13F4-43AEE8B2EA9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e la date 3">
            <a:extLst>
              <a:ext uri="{FF2B5EF4-FFF2-40B4-BE49-F238E27FC236}">
                <a16:creationId xmlns:a16="http://schemas.microsoft.com/office/drawing/2014/main" id="{BEE8386A-A816-3B55-B5CF-E1C154E6A7AB}"/>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5" name="Espace réservé du pied de page 4">
            <a:extLst>
              <a:ext uri="{FF2B5EF4-FFF2-40B4-BE49-F238E27FC236}">
                <a16:creationId xmlns:a16="http://schemas.microsoft.com/office/drawing/2014/main" id="{F1ED1A8E-32CE-3FA5-2129-1E8666557F3C}"/>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926F4F37-F0B9-C912-DC92-F2706F5F6CB0}"/>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1763899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4C42898-41EF-C040-2A52-41EEA8E1DC8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MA"/>
          </a:p>
        </p:txBody>
      </p:sp>
      <p:sp>
        <p:nvSpPr>
          <p:cNvPr id="3" name="Espace réservé du texte vertical 2">
            <a:extLst>
              <a:ext uri="{FF2B5EF4-FFF2-40B4-BE49-F238E27FC236}">
                <a16:creationId xmlns:a16="http://schemas.microsoft.com/office/drawing/2014/main" id="{298B7BCB-110D-16DE-78D1-A0F59718963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e la date 3">
            <a:extLst>
              <a:ext uri="{FF2B5EF4-FFF2-40B4-BE49-F238E27FC236}">
                <a16:creationId xmlns:a16="http://schemas.microsoft.com/office/drawing/2014/main" id="{884F6561-224D-31CE-CA08-3C7F3175F653}"/>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5" name="Espace réservé du pied de page 4">
            <a:extLst>
              <a:ext uri="{FF2B5EF4-FFF2-40B4-BE49-F238E27FC236}">
                <a16:creationId xmlns:a16="http://schemas.microsoft.com/office/drawing/2014/main" id="{2C6A9F40-9B73-5349-16FA-BDA07BD1A081}"/>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BD470D97-E09B-F5B6-808C-8E477B1ABCCE}"/>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190037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사용자 지정 레이아웃">
    <p:spTree>
      <p:nvGrpSpPr>
        <p:cNvPr id="1" name=""/>
        <p:cNvGrpSpPr/>
        <p:nvPr/>
      </p:nvGrpSpPr>
      <p:grpSpPr>
        <a:xfrm>
          <a:off x="0" y="0"/>
          <a:ext cx="0" cy="0"/>
          <a:chOff x="0" y="0"/>
          <a:chExt cx="0" cy="0"/>
        </a:xfrm>
      </p:grpSpPr>
      <p:sp>
        <p:nvSpPr>
          <p:cNvPr id="4" name="날짜 개체 틀 2"/>
          <p:cNvSpPr>
            <a:spLocks noGrp="1"/>
          </p:cNvSpPr>
          <p:nvPr>
            <p:ph type="dt" sz="half" idx="10"/>
          </p:nvPr>
        </p:nvSpPr>
        <p:spPr>
          <a:xfrm>
            <a:off x="609600" y="6429399"/>
            <a:ext cx="2844800" cy="292079"/>
          </a:xfrm>
        </p:spPr>
        <p:txBody>
          <a:bodyPr/>
          <a:lstStyle/>
          <a:p>
            <a:fld id="{ED3D6733-6F27-4404-AB51-585418F146E5}" type="datetimeFigureOut">
              <a:rPr lang="ko-KR" altLang="en-US" smtClean="0"/>
              <a:pPr/>
              <a:t>2024-01-28</a:t>
            </a:fld>
            <a:endParaRPr lang="ko-KR" altLang="en-US"/>
          </a:p>
        </p:txBody>
      </p:sp>
      <p:sp>
        <p:nvSpPr>
          <p:cNvPr id="6" name="바닥글 개체 틀 3"/>
          <p:cNvSpPr>
            <a:spLocks noGrp="1"/>
          </p:cNvSpPr>
          <p:nvPr>
            <p:ph type="ftr" sz="quarter" idx="11"/>
          </p:nvPr>
        </p:nvSpPr>
        <p:spPr>
          <a:xfrm>
            <a:off x="4165600" y="6429399"/>
            <a:ext cx="3860800" cy="292079"/>
          </a:xfrm>
        </p:spPr>
        <p:txBody>
          <a:bodyPr/>
          <a:lstStyle/>
          <a:p>
            <a:endParaRPr lang="ko-KR" altLang="en-US"/>
          </a:p>
        </p:txBody>
      </p:sp>
      <p:sp>
        <p:nvSpPr>
          <p:cNvPr id="7" name="슬라이드 번호 개체 틀 4"/>
          <p:cNvSpPr>
            <a:spLocks noGrp="1"/>
          </p:cNvSpPr>
          <p:nvPr>
            <p:ph type="sldNum" sz="quarter" idx="12"/>
          </p:nvPr>
        </p:nvSpPr>
        <p:spPr>
          <a:xfrm>
            <a:off x="8737600" y="6429399"/>
            <a:ext cx="2844800" cy="292079"/>
          </a:xfrm>
        </p:spPr>
        <p:txBody>
          <a:bodyPr/>
          <a:lstStyle/>
          <a:p>
            <a:fld id="{EE6BC638-39B7-4287-91A7-2A3DDA573295}" type="slidenum">
              <a:rPr lang="ko-KR" altLang="en-US" smtClean="0"/>
              <a:pPr/>
              <a:t>‹N°›</a:t>
            </a:fld>
            <a:endParaRPr lang="ko-KR" altLang="en-US"/>
          </a:p>
        </p:txBody>
      </p:sp>
      <p:sp>
        <p:nvSpPr>
          <p:cNvPr id="8" name="그림 개체 틀 2"/>
          <p:cNvSpPr>
            <a:spLocks noGrp="1"/>
          </p:cNvSpPr>
          <p:nvPr>
            <p:ph type="pic" sz="quarter" idx="13"/>
          </p:nvPr>
        </p:nvSpPr>
        <p:spPr>
          <a:xfrm>
            <a:off x="5159896" y="0"/>
            <a:ext cx="7032104" cy="6858000"/>
          </a:xfrm>
        </p:spPr>
        <p:txBody>
          <a:bodyPr/>
          <a:lstStyle/>
          <a:p>
            <a:endParaRPr lang="ko-KR" altLang="en-US"/>
          </a:p>
        </p:txBody>
      </p:sp>
    </p:spTree>
    <p:extLst>
      <p:ext uri="{BB962C8B-B14F-4D97-AF65-F5344CB8AC3E}">
        <p14:creationId xmlns:p14="http://schemas.microsoft.com/office/powerpoint/2010/main" val="316515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97293C-37C1-267F-4D10-1D074E1B854D}"/>
              </a:ext>
            </a:extLst>
          </p:cNvPr>
          <p:cNvSpPr>
            <a:spLocks noGrp="1"/>
          </p:cNvSpPr>
          <p:nvPr>
            <p:ph type="title"/>
          </p:nvPr>
        </p:nvSpPr>
        <p:spPr/>
        <p:txBody>
          <a:bodyPr/>
          <a:lstStyle/>
          <a:p>
            <a:r>
              <a:rPr lang="fr-FR"/>
              <a:t>Modifiez le style du titre</a:t>
            </a:r>
            <a:endParaRPr lang="fr-MA"/>
          </a:p>
        </p:txBody>
      </p:sp>
      <p:sp>
        <p:nvSpPr>
          <p:cNvPr id="3" name="Espace réservé du contenu 2">
            <a:extLst>
              <a:ext uri="{FF2B5EF4-FFF2-40B4-BE49-F238E27FC236}">
                <a16:creationId xmlns:a16="http://schemas.microsoft.com/office/drawing/2014/main" id="{ECB3E76B-4B67-90EC-F409-B9A3890D98E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e la date 3">
            <a:extLst>
              <a:ext uri="{FF2B5EF4-FFF2-40B4-BE49-F238E27FC236}">
                <a16:creationId xmlns:a16="http://schemas.microsoft.com/office/drawing/2014/main" id="{FE6659C9-36B7-F499-BF3D-D94E2F75CDA8}"/>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5" name="Espace réservé du pied de page 4">
            <a:extLst>
              <a:ext uri="{FF2B5EF4-FFF2-40B4-BE49-F238E27FC236}">
                <a16:creationId xmlns:a16="http://schemas.microsoft.com/office/drawing/2014/main" id="{B2404752-A27C-8D20-A130-AC1E7ED1E438}"/>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577B5140-337E-16DE-BCF1-7DFC7A5377B7}"/>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302279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F31B1-FAAF-73A2-4B78-D26DB27AF55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MA"/>
          </a:p>
        </p:txBody>
      </p:sp>
      <p:sp>
        <p:nvSpPr>
          <p:cNvPr id="3" name="Espace réservé du texte 2">
            <a:extLst>
              <a:ext uri="{FF2B5EF4-FFF2-40B4-BE49-F238E27FC236}">
                <a16:creationId xmlns:a16="http://schemas.microsoft.com/office/drawing/2014/main" id="{EE6EBD47-7B4A-60D5-0CFA-689AC46F39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AFD5C01-46B5-318E-F058-4C5F26328EB8}"/>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5" name="Espace réservé du pied de page 4">
            <a:extLst>
              <a:ext uri="{FF2B5EF4-FFF2-40B4-BE49-F238E27FC236}">
                <a16:creationId xmlns:a16="http://schemas.microsoft.com/office/drawing/2014/main" id="{E8A24F8F-044B-DE4E-544E-4A76EEFCA255}"/>
              </a:ext>
            </a:extLst>
          </p:cNvPr>
          <p:cNvSpPr>
            <a:spLocks noGrp="1"/>
          </p:cNvSpPr>
          <p:nvPr>
            <p:ph type="ftr" sz="quarter" idx="11"/>
          </p:nvPr>
        </p:nvSpPr>
        <p:spPr/>
        <p:txBody>
          <a:bodyPr/>
          <a:lstStyle/>
          <a:p>
            <a:endParaRPr lang="fr-MA"/>
          </a:p>
        </p:txBody>
      </p:sp>
      <p:sp>
        <p:nvSpPr>
          <p:cNvPr id="6" name="Espace réservé du numéro de diapositive 5">
            <a:extLst>
              <a:ext uri="{FF2B5EF4-FFF2-40B4-BE49-F238E27FC236}">
                <a16:creationId xmlns:a16="http://schemas.microsoft.com/office/drawing/2014/main" id="{ED01C928-65AD-CE45-4AED-0F92EB55D860}"/>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337343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F1470D-8EE3-656A-BD27-1103FFAF8438}"/>
              </a:ext>
            </a:extLst>
          </p:cNvPr>
          <p:cNvSpPr>
            <a:spLocks noGrp="1"/>
          </p:cNvSpPr>
          <p:nvPr>
            <p:ph type="title"/>
          </p:nvPr>
        </p:nvSpPr>
        <p:spPr/>
        <p:txBody>
          <a:bodyPr/>
          <a:lstStyle/>
          <a:p>
            <a:r>
              <a:rPr lang="fr-FR"/>
              <a:t>Modifiez le style du titre</a:t>
            </a:r>
            <a:endParaRPr lang="fr-MA"/>
          </a:p>
        </p:txBody>
      </p:sp>
      <p:sp>
        <p:nvSpPr>
          <p:cNvPr id="3" name="Espace réservé du contenu 2">
            <a:extLst>
              <a:ext uri="{FF2B5EF4-FFF2-40B4-BE49-F238E27FC236}">
                <a16:creationId xmlns:a16="http://schemas.microsoft.com/office/drawing/2014/main" id="{A958CBB6-EED6-9771-AEDC-61B399EF163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u contenu 3">
            <a:extLst>
              <a:ext uri="{FF2B5EF4-FFF2-40B4-BE49-F238E27FC236}">
                <a16:creationId xmlns:a16="http://schemas.microsoft.com/office/drawing/2014/main" id="{D26B71ED-1E59-F84E-7C9C-50039F2DA7B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5" name="Espace réservé de la date 4">
            <a:extLst>
              <a:ext uri="{FF2B5EF4-FFF2-40B4-BE49-F238E27FC236}">
                <a16:creationId xmlns:a16="http://schemas.microsoft.com/office/drawing/2014/main" id="{D5F042AC-7931-3DDB-9089-CB5239F0D183}"/>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6" name="Espace réservé du pied de page 5">
            <a:extLst>
              <a:ext uri="{FF2B5EF4-FFF2-40B4-BE49-F238E27FC236}">
                <a16:creationId xmlns:a16="http://schemas.microsoft.com/office/drawing/2014/main" id="{29B3DC8A-BEC4-213D-D5BD-4E5EC0C0940B}"/>
              </a:ext>
            </a:extLst>
          </p:cNvPr>
          <p:cNvSpPr>
            <a:spLocks noGrp="1"/>
          </p:cNvSpPr>
          <p:nvPr>
            <p:ph type="ftr" sz="quarter" idx="11"/>
          </p:nvPr>
        </p:nvSpPr>
        <p:spPr/>
        <p:txBody>
          <a:bodyPr/>
          <a:lstStyle/>
          <a:p>
            <a:endParaRPr lang="fr-MA"/>
          </a:p>
        </p:txBody>
      </p:sp>
      <p:sp>
        <p:nvSpPr>
          <p:cNvPr id="7" name="Espace réservé du numéro de diapositive 6">
            <a:extLst>
              <a:ext uri="{FF2B5EF4-FFF2-40B4-BE49-F238E27FC236}">
                <a16:creationId xmlns:a16="http://schemas.microsoft.com/office/drawing/2014/main" id="{BEEE48C8-DD09-DF9A-BF0C-AF0850E13127}"/>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306041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17975-6120-0EDF-0D10-C1298B68F0A5}"/>
              </a:ext>
            </a:extLst>
          </p:cNvPr>
          <p:cNvSpPr>
            <a:spLocks noGrp="1"/>
          </p:cNvSpPr>
          <p:nvPr>
            <p:ph type="title"/>
          </p:nvPr>
        </p:nvSpPr>
        <p:spPr>
          <a:xfrm>
            <a:off x="839788" y="365125"/>
            <a:ext cx="10515600" cy="1325563"/>
          </a:xfrm>
        </p:spPr>
        <p:txBody>
          <a:bodyPr/>
          <a:lstStyle/>
          <a:p>
            <a:r>
              <a:rPr lang="fr-FR"/>
              <a:t>Modifiez le style du titre</a:t>
            </a:r>
            <a:endParaRPr lang="fr-MA"/>
          </a:p>
        </p:txBody>
      </p:sp>
      <p:sp>
        <p:nvSpPr>
          <p:cNvPr id="3" name="Espace réservé du texte 2">
            <a:extLst>
              <a:ext uri="{FF2B5EF4-FFF2-40B4-BE49-F238E27FC236}">
                <a16:creationId xmlns:a16="http://schemas.microsoft.com/office/drawing/2014/main" id="{4D722A2D-2A69-8EDB-C2C7-1DE3924999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AC146A2-4D53-2729-675E-234BD9FF544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5" name="Espace réservé du texte 4">
            <a:extLst>
              <a:ext uri="{FF2B5EF4-FFF2-40B4-BE49-F238E27FC236}">
                <a16:creationId xmlns:a16="http://schemas.microsoft.com/office/drawing/2014/main" id="{6801A31B-104D-16C6-DE48-F1C88E6F5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2ABB74A-59DA-9564-AE51-4FA0F9273FE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7" name="Espace réservé de la date 6">
            <a:extLst>
              <a:ext uri="{FF2B5EF4-FFF2-40B4-BE49-F238E27FC236}">
                <a16:creationId xmlns:a16="http://schemas.microsoft.com/office/drawing/2014/main" id="{4C5C6C71-DBAA-0A4F-2703-64E2E2421B05}"/>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8" name="Espace réservé du pied de page 7">
            <a:extLst>
              <a:ext uri="{FF2B5EF4-FFF2-40B4-BE49-F238E27FC236}">
                <a16:creationId xmlns:a16="http://schemas.microsoft.com/office/drawing/2014/main" id="{82BD7236-0287-712A-BCE2-82D9DF4B5075}"/>
              </a:ext>
            </a:extLst>
          </p:cNvPr>
          <p:cNvSpPr>
            <a:spLocks noGrp="1"/>
          </p:cNvSpPr>
          <p:nvPr>
            <p:ph type="ftr" sz="quarter" idx="11"/>
          </p:nvPr>
        </p:nvSpPr>
        <p:spPr/>
        <p:txBody>
          <a:bodyPr/>
          <a:lstStyle/>
          <a:p>
            <a:endParaRPr lang="fr-MA"/>
          </a:p>
        </p:txBody>
      </p:sp>
      <p:sp>
        <p:nvSpPr>
          <p:cNvPr id="9" name="Espace réservé du numéro de diapositive 8">
            <a:extLst>
              <a:ext uri="{FF2B5EF4-FFF2-40B4-BE49-F238E27FC236}">
                <a16:creationId xmlns:a16="http://schemas.microsoft.com/office/drawing/2014/main" id="{D3EAB5E3-A93B-F8D3-D180-888AA821A6A4}"/>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1022424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96EE7C-0ED9-D1AC-CBAF-8A6F0565DD8E}"/>
              </a:ext>
            </a:extLst>
          </p:cNvPr>
          <p:cNvSpPr>
            <a:spLocks noGrp="1"/>
          </p:cNvSpPr>
          <p:nvPr>
            <p:ph type="title"/>
          </p:nvPr>
        </p:nvSpPr>
        <p:spPr/>
        <p:txBody>
          <a:bodyPr/>
          <a:lstStyle/>
          <a:p>
            <a:r>
              <a:rPr lang="fr-FR"/>
              <a:t>Modifiez le style du titre</a:t>
            </a:r>
            <a:endParaRPr lang="fr-MA"/>
          </a:p>
        </p:txBody>
      </p:sp>
      <p:sp>
        <p:nvSpPr>
          <p:cNvPr id="3" name="Espace réservé de la date 2">
            <a:extLst>
              <a:ext uri="{FF2B5EF4-FFF2-40B4-BE49-F238E27FC236}">
                <a16:creationId xmlns:a16="http://schemas.microsoft.com/office/drawing/2014/main" id="{62F50113-2373-D88D-DBA2-EB10D946ACBA}"/>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4" name="Espace réservé du pied de page 3">
            <a:extLst>
              <a:ext uri="{FF2B5EF4-FFF2-40B4-BE49-F238E27FC236}">
                <a16:creationId xmlns:a16="http://schemas.microsoft.com/office/drawing/2014/main" id="{A2257207-B1D0-B29F-49E1-51287255426D}"/>
              </a:ext>
            </a:extLst>
          </p:cNvPr>
          <p:cNvSpPr>
            <a:spLocks noGrp="1"/>
          </p:cNvSpPr>
          <p:nvPr>
            <p:ph type="ftr" sz="quarter" idx="11"/>
          </p:nvPr>
        </p:nvSpPr>
        <p:spPr/>
        <p:txBody>
          <a:bodyPr/>
          <a:lstStyle/>
          <a:p>
            <a:endParaRPr lang="fr-MA"/>
          </a:p>
        </p:txBody>
      </p:sp>
      <p:sp>
        <p:nvSpPr>
          <p:cNvPr id="5" name="Espace réservé du numéro de diapositive 4">
            <a:extLst>
              <a:ext uri="{FF2B5EF4-FFF2-40B4-BE49-F238E27FC236}">
                <a16:creationId xmlns:a16="http://schemas.microsoft.com/office/drawing/2014/main" id="{7E0C882C-9441-E491-7A2A-AB4D5242DB8F}"/>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1804992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4B86F75-FBA2-6A83-8C62-FDEF651A495E}"/>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3" name="Espace réservé du pied de page 2">
            <a:extLst>
              <a:ext uri="{FF2B5EF4-FFF2-40B4-BE49-F238E27FC236}">
                <a16:creationId xmlns:a16="http://schemas.microsoft.com/office/drawing/2014/main" id="{7E0BF02A-AD62-E673-5164-1331B67188CE}"/>
              </a:ext>
            </a:extLst>
          </p:cNvPr>
          <p:cNvSpPr>
            <a:spLocks noGrp="1"/>
          </p:cNvSpPr>
          <p:nvPr>
            <p:ph type="ftr" sz="quarter" idx="11"/>
          </p:nvPr>
        </p:nvSpPr>
        <p:spPr/>
        <p:txBody>
          <a:bodyPr/>
          <a:lstStyle/>
          <a:p>
            <a:endParaRPr lang="fr-MA"/>
          </a:p>
        </p:txBody>
      </p:sp>
      <p:sp>
        <p:nvSpPr>
          <p:cNvPr id="4" name="Espace réservé du numéro de diapositive 3">
            <a:extLst>
              <a:ext uri="{FF2B5EF4-FFF2-40B4-BE49-F238E27FC236}">
                <a16:creationId xmlns:a16="http://schemas.microsoft.com/office/drawing/2014/main" id="{0E07C70A-FFB6-1ACD-1BB8-EA6B12828DC4}"/>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4224928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AA291-9B84-784F-BE8F-E79E9571C74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MA"/>
          </a:p>
        </p:txBody>
      </p:sp>
      <p:sp>
        <p:nvSpPr>
          <p:cNvPr id="3" name="Espace réservé du contenu 2">
            <a:extLst>
              <a:ext uri="{FF2B5EF4-FFF2-40B4-BE49-F238E27FC236}">
                <a16:creationId xmlns:a16="http://schemas.microsoft.com/office/drawing/2014/main" id="{609ABD5E-4866-C359-9DA1-52B69D4BB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u texte 3">
            <a:extLst>
              <a:ext uri="{FF2B5EF4-FFF2-40B4-BE49-F238E27FC236}">
                <a16:creationId xmlns:a16="http://schemas.microsoft.com/office/drawing/2014/main" id="{F773865F-A184-412A-9CB6-FD8134B2C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12FF53-4F80-BBD7-94DB-8EA73E4238CA}"/>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6" name="Espace réservé du pied de page 5">
            <a:extLst>
              <a:ext uri="{FF2B5EF4-FFF2-40B4-BE49-F238E27FC236}">
                <a16:creationId xmlns:a16="http://schemas.microsoft.com/office/drawing/2014/main" id="{D50DD8C5-7017-464B-2C79-7A3C1CF6309A}"/>
              </a:ext>
            </a:extLst>
          </p:cNvPr>
          <p:cNvSpPr>
            <a:spLocks noGrp="1"/>
          </p:cNvSpPr>
          <p:nvPr>
            <p:ph type="ftr" sz="quarter" idx="11"/>
          </p:nvPr>
        </p:nvSpPr>
        <p:spPr/>
        <p:txBody>
          <a:bodyPr/>
          <a:lstStyle/>
          <a:p>
            <a:endParaRPr lang="fr-MA"/>
          </a:p>
        </p:txBody>
      </p:sp>
      <p:sp>
        <p:nvSpPr>
          <p:cNvPr id="7" name="Espace réservé du numéro de diapositive 6">
            <a:extLst>
              <a:ext uri="{FF2B5EF4-FFF2-40B4-BE49-F238E27FC236}">
                <a16:creationId xmlns:a16="http://schemas.microsoft.com/office/drawing/2014/main" id="{A64B3E60-BD13-3DDB-36B8-BDB2AB6EB59E}"/>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104062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C0803F-8282-103F-8E80-4A1C08D3B2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MA"/>
          </a:p>
        </p:txBody>
      </p:sp>
      <p:sp>
        <p:nvSpPr>
          <p:cNvPr id="3" name="Espace réservé pour une image  2">
            <a:extLst>
              <a:ext uri="{FF2B5EF4-FFF2-40B4-BE49-F238E27FC236}">
                <a16:creationId xmlns:a16="http://schemas.microsoft.com/office/drawing/2014/main" id="{083DDF25-8042-4475-E50B-FA7FBCADE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MA"/>
          </a:p>
        </p:txBody>
      </p:sp>
      <p:sp>
        <p:nvSpPr>
          <p:cNvPr id="4" name="Espace réservé du texte 3">
            <a:extLst>
              <a:ext uri="{FF2B5EF4-FFF2-40B4-BE49-F238E27FC236}">
                <a16:creationId xmlns:a16="http://schemas.microsoft.com/office/drawing/2014/main" id="{87DC9B97-288E-8644-E2D4-20F38BFCB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42FAB7-D839-364F-1C9E-B42DE804B32E}"/>
              </a:ext>
            </a:extLst>
          </p:cNvPr>
          <p:cNvSpPr>
            <a:spLocks noGrp="1"/>
          </p:cNvSpPr>
          <p:nvPr>
            <p:ph type="dt" sz="half" idx="10"/>
          </p:nvPr>
        </p:nvSpPr>
        <p:spPr/>
        <p:txBody>
          <a:bodyPr/>
          <a:lstStyle/>
          <a:p>
            <a:fld id="{72D0201E-F26D-471C-B8D1-378C5EBDFD6B}" type="datetimeFigureOut">
              <a:rPr lang="fr-MA" smtClean="0"/>
              <a:t>28/01/2024</a:t>
            </a:fld>
            <a:endParaRPr lang="fr-MA"/>
          </a:p>
        </p:txBody>
      </p:sp>
      <p:sp>
        <p:nvSpPr>
          <p:cNvPr id="6" name="Espace réservé du pied de page 5">
            <a:extLst>
              <a:ext uri="{FF2B5EF4-FFF2-40B4-BE49-F238E27FC236}">
                <a16:creationId xmlns:a16="http://schemas.microsoft.com/office/drawing/2014/main" id="{4A705F79-E20F-B8D1-BCBB-86FD3DF686BB}"/>
              </a:ext>
            </a:extLst>
          </p:cNvPr>
          <p:cNvSpPr>
            <a:spLocks noGrp="1"/>
          </p:cNvSpPr>
          <p:nvPr>
            <p:ph type="ftr" sz="quarter" idx="11"/>
          </p:nvPr>
        </p:nvSpPr>
        <p:spPr/>
        <p:txBody>
          <a:bodyPr/>
          <a:lstStyle/>
          <a:p>
            <a:endParaRPr lang="fr-MA"/>
          </a:p>
        </p:txBody>
      </p:sp>
      <p:sp>
        <p:nvSpPr>
          <p:cNvPr id="7" name="Espace réservé du numéro de diapositive 6">
            <a:extLst>
              <a:ext uri="{FF2B5EF4-FFF2-40B4-BE49-F238E27FC236}">
                <a16:creationId xmlns:a16="http://schemas.microsoft.com/office/drawing/2014/main" id="{20250C9A-3AB3-C7DD-75DC-63DA31315676}"/>
              </a:ext>
            </a:extLst>
          </p:cNvPr>
          <p:cNvSpPr>
            <a:spLocks noGrp="1"/>
          </p:cNvSpPr>
          <p:nvPr>
            <p:ph type="sldNum" sz="quarter" idx="12"/>
          </p:nvPr>
        </p:nvSpPr>
        <p:spPr/>
        <p:txBody>
          <a:bodyPr/>
          <a:lstStyle/>
          <a:p>
            <a:fld id="{A0F5653D-5731-4269-BF08-5D5D49267CDB}" type="slidenum">
              <a:rPr lang="fr-MA" smtClean="0"/>
              <a:t>‹N°›</a:t>
            </a:fld>
            <a:endParaRPr lang="fr-MA"/>
          </a:p>
        </p:txBody>
      </p:sp>
    </p:spTree>
    <p:extLst>
      <p:ext uri="{BB962C8B-B14F-4D97-AF65-F5344CB8AC3E}">
        <p14:creationId xmlns:p14="http://schemas.microsoft.com/office/powerpoint/2010/main" val="2160901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04107C7-D765-AEEE-4749-79E109F729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MA"/>
          </a:p>
        </p:txBody>
      </p:sp>
      <p:sp>
        <p:nvSpPr>
          <p:cNvPr id="3" name="Espace réservé du texte 2">
            <a:extLst>
              <a:ext uri="{FF2B5EF4-FFF2-40B4-BE49-F238E27FC236}">
                <a16:creationId xmlns:a16="http://schemas.microsoft.com/office/drawing/2014/main" id="{377AE424-B6A1-895C-4F2F-8860A523D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4" name="Espace réservé de la date 3">
            <a:extLst>
              <a:ext uri="{FF2B5EF4-FFF2-40B4-BE49-F238E27FC236}">
                <a16:creationId xmlns:a16="http://schemas.microsoft.com/office/drawing/2014/main" id="{B580A2EE-75FD-0C95-0CC7-51CCFB563E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0201E-F26D-471C-B8D1-378C5EBDFD6B}" type="datetimeFigureOut">
              <a:rPr lang="fr-MA" smtClean="0"/>
              <a:t>28/01/2024</a:t>
            </a:fld>
            <a:endParaRPr lang="fr-MA"/>
          </a:p>
        </p:txBody>
      </p:sp>
      <p:sp>
        <p:nvSpPr>
          <p:cNvPr id="5" name="Espace réservé du pied de page 4">
            <a:extLst>
              <a:ext uri="{FF2B5EF4-FFF2-40B4-BE49-F238E27FC236}">
                <a16:creationId xmlns:a16="http://schemas.microsoft.com/office/drawing/2014/main" id="{10B75BEF-3277-71F2-D301-6D4E82E030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MA"/>
          </a:p>
        </p:txBody>
      </p:sp>
      <p:sp>
        <p:nvSpPr>
          <p:cNvPr id="6" name="Espace réservé du numéro de diapositive 5">
            <a:extLst>
              <a:ext uri="{FF2B5EF4-FFF2-40B4-BE49-F238E27FC236}">
                <a16:creationId xmlns:a16="http://schemas.microsoft.com/office/drawing/2014/main" id="{9843F415-AF3C-CFCC-5A44-3F030EF5FB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F5653D-5731-4269-BF08-5D5D49267CDB}" type="slidenum">
              <a:rPr lang="fr-MA" smtClean="0"/>
              <a:t>‹N°›</a:t>
            </a:fld>
            <a:endParaRPr lang="fr-MA"/>
          </a:p>
        </p:txBody>
      </p:sp>
    </p:spTree>
    <p:extLst>
      <p:ext uri="{BB962C8B-B14F-4D97-AF65-F5344CB8AC3E}">
        <p14:creationId xmlns:p14="http://schemas.microsoft.com/office/powerpoint/2010/main" val="195665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3.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7.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32.sv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itietogo.info/" TargetMode="External"/><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4B3010A6-2615-9994-0E65-A62BF7172124}"/>
              </a:ext>
            </a:extLst>
          </p:cNvPr>
          <p:cNvSpPr txBox="1"/>
          <p:nvPr/>
        </p:nvSpPr>
        <p:spPr>
          <a:xfrm>
            <a:off x="579168" y="1688421"/>
            <a:ext cx="6583319" cy="2431435"/>
          </a:xfrm>
          <a:prstGeom prst="rect">
            <a:avLst/>
          </a:prstGeom>
          <a:noFill/>
        </p:spPr>
        <p:txBody>
          <a:bodyPr wrap="square">
            <a:spAutoFit/>
          </a:bodyPr>
          <a:lstStyle/>
          <a:p>
            <a:pPr algn="ctr"/>
            <a:r>
              <a:rPr lang="fr-FR" sz="3800" b="1" spc="300" dirty="0">
                <a:solidFill>
                  <a:srgbClr val="007DFF"/>
                </a:solidFill>
                <a:latin typeface="Poppins" panose="00000500000000000000" pitchFamily="2" charset="0"/>
                <a:cs typeface="Poppins" panose="00000500000000000000" pitchFamily="2" charset="0"/>
              </a:rPr>
              <a:t>OFFRE POUR LA MISE </a:t>
            </a:r>
          </a:p>
          <a:p>
            <a:pPr algn="ctr"/>
            <a:r>
              <a:rPr lang="fr-FR" sz="3800" b="1" spc="300" dirty="0">
                <a:solidFill>
                  <a:srgbClr val="007DFF"/>
                </a:solidFill>
                <a:latin typeface="Poppins" panose="00000500000000000000" pitchFamily="2" charset="0"/>
                <a:cs typeface="Poppins" panose="00000500000000000000" pitchFamily="2" charset="0"/>
              </a:rPr>
              <a:t>EN PLACE </a:t>
            </a:r>
          </a:p>
          <a:p>
            <a:pPr algn="ctr"/>
            <a:r>
              <a:rPr lang="fr-FR" sz="3800" b="1" spc="300" dirty="0">
                <a:solidFill>
                  <a:srgbClr val="007DFF"/>
                </a:solidFill>
                <a:latin typeface="Poppins" panose="00000500000000000000" pitchFamily="2" charset="0"/>
                <a:cs typeface="Poppins" panose="00000500000000000000" pitchFamily="2" charset="0"/>
              </a:rPr>
              <a:t>DES DONNÉES OUVERTES POUR </a:t>
            </a:r>
          </a:p>
        </p:txBody>
      </p:sp>
      <p:sp>
        <p:nvSpPr>
          <p:cNvPr id="13" name="ZoneTexte 12">
            <a:extLst>
              <a:ext uri="{FF2B5EF4-FFF2-40B4-BE49-F238E27FC236}">
                <a16:creationId xmlns:a16="http://schemas.microsoft.com/office/drawing/2014/main" id="{6A397F2F-A538-32F8-EDEF-DEAAC248DB05}"/>
              </a:ext>
            </a:extLst>
          </p:cNvPr>
          <p:cNvSpPr txBox="1"/>
          <p:nvPr/>
        </p:nvSpPr>
        <p:spPr>
          <a:xfrm>
            <a:off x="904710" y="6042567"/>
            <a:ext cx="5813737" cy="400110"/>
          </a:xfrm>
          <a:prstGeom prst="rect">
            <a:avLst/>
          </a:prstGeom>
          <a:noFill/>
        </p:spPr>
        <p:txBody>
          <a:bodyPr wrap="square">
            <a:spAutoFit/>
          </a:bodyPr>
          <a:lstStyle/>
          <a:p>
            <a:pPr algn="ctr"/>
            <a:r>
              <a:rPr lang="fr-FR" sz="2000" b="1" spc="300" dirty="0">
                <a:latin typeface="Mongolian Baiti" panose="03000500000000000000" pitchFamily="66" charset="0"/>
                <a:cs typeface="Mongolian Baiti" panose="03000500000000000000" pitchFamily="66" charset="0"/>
              </a:rPr>
              <a:t>Par SOGESTI</a:t>
            </a:r>
          </a:p>
        </p:txBody>
      </p:sp>
      <p:pic>
        <p:nvPicPr>
          <p:cNvPr id="2" name="Image 1">
            <a:extLst>
              <a:ext uri="{FF2B5EF4-FFF2-40B4-BE49-F238E27FC236}">
                <a16:creationId xmlns:a16="http://schemas.microsoft.com/office/drawing/2014/main" id="{5A887F47-3A42-9941-5782-0D935AC110E0}"/>
              </a:ext>
            </a:extLst>
          </p:cNvPr>
          <p:cNvPicPr>
            <a:picLocks noChangeAspect="1"/>
          </p:cNvPicPr>
          <p:nvPr/>
        </p:nvPicPr>
        <p:blipFill>
          <a:blip r:embed="rId2"/>
          <a:stretch>
            <a:fillRect/>
          </a:stretch>
        </p:blipFill>
        <p:spPr>
          <a:xfrm>
            <a:off x="2464904" y="4374602"/>
            <a:ext cx="2592912" cy="1304313"/>
          </a:xfrm>
          <a:prstGeom prst="rect">
            <a:avLst/>
          </a:prstGeom>
        </p:spPr>
      </p:pic>
      <p:pic>
        <p:nvPicPr>
          <p:cNvPr id="4" name="Image 3">
            <a:extLst>
              <a:ext uri="{FF2B5EF4-FFF2-40B4-BE49-F238E27FC236}">
                <a16:creationId xmlns:a16="http://schemas.microsoft.com/office/drawing/2014/main" id="{8EF5CFA6-D635-B09B-4CAD-2B8EBD673145}"/>
              </a:ext>
            </a:extLst>
          </p:cNvPr>
          <p:cNvPicPr>
            <a:picLocks noChangeAspect="1"/>
          </p:cNvPicPr>
          <p:nvPr/>
        </p:nvPicPr>
        <p:blipFill>
          <a:blip r:embed="rId3"/>
          <a:stretch>
            <a:fillRect/>
          </a:stretch>
        </p:blipFill>
        <p:spPr>
          <a:xfrm>
            <a:off x="2753139" y="476139"/>
            <a:ext cx="2112126" cy="814129"/>
          </a:xfrm>
          <a:prstGeom prst="rect">
            <a:avLst/>
          </a:prstGeom>
        </p:spPr>
      </p:pic>
      <p:pic>
        <p:nvPicPr>
          <p:cNvPr id="6" name="Image 5">
            <a:extLst>
              <a:ext uri="{FF2B5EF4-FFF2-40B4-BE49-F238E27FC236}">
                <a16:creationId xmlns:a16="http://schemas.microsoft.com/office/drawing/2014/main" id="{8701E919-3C56-FA1E-8D85-4FD261B01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971" y="0"/>
            <a:ext cx="4577029" cy="6858000"/>
          </a:xfrm>
          <a:prstGeom prst="rect">
            <a:avLst/>
          </a:prstGeom>
          <a:effectLst>
            <a:outerShdw blurRad="50800" dist="38100" dir="10800000" algn="r" rotWithShape="0">
              <a:prstClr val="black">
                <a:alpha val="40000"/>
              </a:prstClr>
            </a:outerShdw>
          </a:effectLst>
        </p:spPr>
      </p:pic>
      <p:cxnSp>
        <p:nvCxnSpPr>
          <p:cNvPr id="5" name="Connecteur droit 4">
            <a:extLst>
              <a:ext uri="{FF2B5EF4-FFF2-40B4-BE49-F238E27FC236}">
                <a16:creationId xmlns:a16="http://schemas.microsoft.com/office/drawing/2014/main" id="{2B1D2F46-27EB-FFBA-AD99-6ADF6EE206E7}"/>
              </a:ext>
            </a:extLst>
          </p:cNvPr>
          <p:cNvCxnSpPr/>
          <p:nvPr/>
        </p:nvCxnSpPr>
        <p:spPr>
          <a:xfrm>
            <a:off x="1093306" y="5933661"/>
            <a:ext cx="55550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6EA787E-99F2-56AB-0A5B-525AF3102FEA}"/>
              </a:ext>
            </a:extLst>
          </p:cNvPr>
          <p:cNvCxnSpPr/>
          <p:nvPr/>
        </p:nvCxnSpPr>
        <p:spPr>
          <a:xfrm>
            <a:off x="1093306" y="6556580"/>
            <a:ext cx="55550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577255"/>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4FCC7D-777D-F1A9-74FD-F2EF77B52F34}"/>
              </a:ext>
            </a:extLst>
          </p:cNvPr>
          <p:cNvPicPr>
            <a:picLocks noChangeAspect="1"/>
          </p:cNvPicPr>
          <p:nvPr/>
        </p:nvPicPr>
        <p:blipFill>
          <a:blip r:embed="rId2">
            <a:extLst>
              <a:ext uri="{28A0092B-C50C-407E-A947-70E740481C1C}">
                <a14:useLocalDpi xmlns:a14="http://schemas.microsoft.com/office/drawing/2010/main" val="0"/>
              </a:ext>
            </a:extLst>
          </a:blip>
          <a:srcRect t="7396" b="7396"/>
          <a:stretch/>
        </p:blipFill>
        <p:spPr>
          <a:xfrm>
            <a:off x="-1125" y="-69574"/>
            <a:ext cx="12193125" cy="6937513"/>
          </a:xfrm>
          <a:prstGeom prst="rect">
            <a:avLst/>
          </a:prstGeom>
        </p:spPr>
      </p:pic>
      <p:grpSp>
        <p:nvGrpSpPr>
          <p:cNvPr id="4" name="Groupe 3">
            <a:extLst>
              <a:ext uri="{FF2B5EF4-FFF2-40B4-BE49-F238E27FC236}">
                <a16:creationId xmlns:a16="http://schemas.microsoft.com/office/drawing/2014/main" id="{0DB34050-933A-5683-D1CE-C99FDED43B36}"/>
              </a:ext>
            </a:extLst>
          </p:cNvPr>
          <p:cNvGrpSpPr/>
          <p:nvPr/>
        </p:nvGrpSpPr>
        <p:grpSpPr>
          <a:xfrm>
            <a:off x="-9939" y="1263836"/>
            <a:ext cx="8295861" cy="1558879"/>
            <a:chOff x="3176337" y="4062417"/>
            <a:chExt cx="9015663" cy="1707406"/>
          </a:xfrm>
        </p:grpSpPr>
        <p:grpSp>
          <p:nvGrpSpPr>
            <p:cNvPr id="6" name="Groupe 5">
              <a:extLst>
                <a:ext uri="{FF2B5EF4-FFF2-40B4-BE49-F238E27FC236}">
                  <a16:creationId xmlns:a16="http://schemas.microsoft.com/office/drawing/2014/main" id="{19F6FE91-860C-076F-7058-387930DBFF6C}"/>
                </a:ext>
              </a:extLst>
            </p:cNvPr>
            <p:cNvGrpSpPr/>
            <p:nvPr/>
          </p:nvGrpSpPr>
          <p:grpSpPr>
            <a:xfrm>
              <a:off x="3176337" y="4062417"/>
              <a:ext cx="9015663" cy="1707406"/>
              <a:chOff x="5306125" y="5130263"/>
              <a:chExt cx="6902891" cy="1145530"/>
            </a:xfrm>
            <a:effectLst>
              <a:outerShdw blurRad="50800" dist="38100" dir="5400000" algn="t" rotWithShape="0">
                <a:prstClr val="black">
                  <a:alpha val="40000"/>
                </a:prstClr>
              </a:outerShdw>
            </a:effectLst>
          </p:grpSpPr>
          <p:grpSp>
            <p:nvGrpSpPr>
              <p:cNvPr id="34" name="Groupe 33">
                <a:extLst>
                  <a:ext uri="{FF2B5EF4-FFF2-40B4-BE49-F238E27FC236}">
                    <a16:creationId xmlns:a16="http://schemas.microsoft.com/office/drawing/2014/main" id="{C5272710-9016-4034-A9DA-60725D8E593B}"/>
                  </a:ext>
                </a:extLst>
              </p:cNvPr>
              <p:cNvGrpSpPr/>
              <p:nvPr/>
            </p:nvGrpSpPr>
            <p:grpSpPr>
              <a:xfrm>
                <a:off x="5306125" y="5130264"/>
                <a:ext cx="6902891" cy="1145529"/>
                <a:chOff x="4461042" y="5053262"/>
                <a:chExt cx="6902891" cy="1145529"/>
              </a:xfrm>
            </p:grpSpPr>
            <p:sp>
              <p:nvSpPr>
                <p:cNvPr id="29" name="Rectangle 28">
                  <a:extLst>
                    <a:ext uri="{FF2B5EF4-FFF2-40B4-BE49-F238E27FC236}">
                      <a16:creationId xmlns:a16="http://schemas.microsoft.com/office/drawing/2014/main" id="{BC9F80CC-5967-C4CE-1D80-0F385095D62F}"/>
                    </a:ext>
                  </a:extLst>
                </p:cNvPr>
                <p:cNvSpPr/>
                <p:nvPr/>
              </p:nvSpPr>
              <p:spPr>
                <a:xfrm>
                  <a:off x="4461042" y="5053262"/>
                  <a:ext cx="6902891" cy="1087099"/>
                </a:xfrm>
                <a:prstGeom prst="rect">
                  <a:avLst/>
                </a:prstGeom>
                <a:solidFill>
                  <a:srgbClr val="00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426F0F58-2BC8-07E7-6D77-8FFE7544C204}"/>
                    </a:ext>
                  </a:extLst>
                </p:cNvPr>
                <p:cNvSpPr txBox="1"/>
                <p:nvPr/>
              </p:nvSpPr>
              <p:spPr>
                <a:xfrm>
                  <a:off x="5330724" y="5190412"/>
                  <a:ext cx="5620285" cy="100837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rPr>
                    <a:t>DEFINITION DONNEES OUVERTES-DATA OPEN</a:t>
                  </a:r>
                  <a:endParaRPr kumimoji="0" lang="fr-MA" sz="36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endParaRPr>
                </a:p>
              </p:txBody>
            </p:sp>
          </p:grpSp>
          <p:sp>
            <p:nvSpPr>
              <p:cNvPr id="5" name="Rectangle 4">
                <a:extLst>
                  <a:ext uri="{FF2B5EF4-FFF2-40B4-BE49-F238E27FC236}">
                    <a16:creationId xmlns:a16="http://schemas.microsoft.com/office/drawing/2014/main" id="{BB3D3082-EEE5-6DFF-C698-563F69704996}"/>
                  </a:ext>
                </a:extLst>
              </p:cNvPr>
              <p:cNvSpPr/>
              <p:nvPr/>
            </p:nvSpPr>
            <p:spPr>
              <a:xfrm>
                <a:off x="5306125" y="5130263"/>
                <a:ext cx="700115" cy="108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ZoneTexte 2">
              <a:extLst>
                <a:ext uri="{FF2B5EF4-FFF2-40B4-BE49-F238E27FC236}">
                  <a16:creationId xmlns:a16="http://schemas.microsoft.com/office/drawing/2014/main" id="{6C32D5C8-7F8E-78D4-9550-9F3F7CD52B2A}"/>
                </a:ext>
              </a:extLst>
            </p:cNvPr>
            <p:cNvSpPr txBox="1"/>
            <p:nvPr/>
          </p:nvSpPr>
          <p:spPr>
            <a:xfrm>
              <a:off x="3320766" y="4517945"/>
              <a:ext cx="625542" cy="707912"/>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sz="3600" b="1" dirty="0">
                  <a:solidFill>
                    <a:prstClr val="white"/>
                  </a:solidFill>
                  <a:effectLst>
                    <a:outerShdw blurRad="38100" dist="38100" dir="2700000" algn="tl">
                      <a:srgbClr val="000000">
                        <a:alpha val="43137"/>
                      </a:srgbClr>
                    </a:outerShdw>
                  </a:effectLst>
                  <a:latin typeface="Montserrat" panose="00000800000000000000" pitchFamily="2" charset="0"/>
                </a:rPr>
                <a:t>3</a:t>
              </a:r>
              <a:endParaRPr kumimoji="0" lang="fr-FR" sz="3600" b="0" i="0" u="none" strike="noStrike" kern="1200" cap="none" spc="0" normalizeH="0" baseline="0" noProof="0" dirty="0">
                <a:ln>
                  <a:noFill/>
                </a:ln>
                <a:solidFill>
                  <a:prstClr val="white"/>
                </a:solidFill>
                <a:effectLst/>
                <a:uLnTx/>
                <a:uFillTx/>
                <a:latin typeface="Montserrat" panose="00000800000000000000" pitchFamily="2" charset="0"/>
                <a:ea typeface="+mn-ea"/>
                <a:cs typeface="+mn-cs"/>
              </a:endParaRPr>
            </a:p>
          </p:txBody>
        </p:sp>
      </p:grpSp>
    </p:spTree>
    <p:extLst>
      <p:ext uri="{BB962C8B-B14F-4D97-AF65-F5344CB8AC3E}">
        <p14:creationId xmlns:p14="http://schemas.microsoft.com/office/powerpoint/2010/main" val="81194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e 3">
            <a:extLst>
              <a:ext uri="{FF2B5EF4-FFF2-40B4-BE49-F238E27FC236}">
                <a16:creationId xmlns:a16="http://schemas.microsoft.com/office/drawing/2014/main" id="{D69D34D9-1170-C062-8048-F1EAA2248380}"/>
              </a:ext>
            </a:extLst>
          </p:cNvPr>
          <p:cNvGrpSpPr/>
          <p:nvPr/>
        </p:nvGrpSpPr>
        <p:grpSpPr>
          <a:xfrm>
            <a:off x="653276" y="1126527"/>
            <a:ext cx="5936367" cy="4572001"/>
            <a:chOff x="706029" y="1659941"/>
            <a:chExt cx="3922615" cy="2887783"/>
          </a:xfrm>
        </p:grpSpPr>
        <p:pic>
          <p:nvPicPr>
            <p:cNvPr id="8" name="Image 7">
              <a:extLst>
                <a:ext uri="{FF2B5EF4-FFF2-40B4-BE49-F238E27FC236}">
                  <a16:creationId xmlns:a16="http://schemas.microsoft.com/office/drawing/2014/main" id="{98C42CD0-A02C-D5B5-2B54-BE779869922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06029" y="1659941"/>
              <a:ext cx="3922615" cy="2887783"/>
            </a:xfrm>
            <a:prstGeom prst="rect">
              <a:avLst/>
            </a:prstGeom>
            <a:ln>
              <a:noFill/>
            </a:ln>
            <a:effectLst>
              <a:outerShdw blurRad="50800" dist="38100" dir="5400000" algn="t" rotWithShape="0">
                <a:prstClr val="black">
                  <a:alpha val="40000"/>
                </a:prstClr>
              </a:outerShdw>
            </a:effectLst>
          </p:spPr>
        </p:pic>
        <p:sp>
          <p:nvSpPr>
            <p:cNvPr id="9" name="ZoneTexte 8">
              <a:extLst>
                <a:ext uri="{FF2B5EF4-FFF2-40B4-BE49-F238E27FC236}">
                  <a16:creationId xmlns:a16="http://schemas.microsoft.com/office/drawing/2014/main" id="{BBD57B72-7BC7-A7E7-796E-C4ECC75927D0}"/>
                </a:ext>
              </a:extLst>
            </p:cNvPr>
            <p:cNvSpPr txBox="1"/>
            <p:nvPr/>
          </p:nvSpPr>
          <p:spPr>
            <a:xfrm>
              <a:off x="873940" y="1898345"/>
              <a:ext cx="3495759" cy="369332"/>
            </a:xfrm>
            <a:prstGeom prst="rect">
              <a:avLst/>
            </a:prstGeom>
            <a:noFill/>
          </p:spPr>
          <p:txBody>
            <a:bodyPr wrap="square">
              <a:spAutoFit/>
            </a:bodyPr>
            <a:lstStyle/>
            <a:p>
              <a:pPr algn="just"/>
              <a:endParaRPr lang="fr-FR" dirty="0">
                <a:latin typeface="DM Sans" pitchFamily="2" charset="0"/>
              </a:endParaRPr>
            </a:p>
          </p:txBody>
        </p:sp>
      </p:grpSp>
      <p:pic>
        <p:nvPicPr>
          <p:cNvPr id="7" name="Image 6">
            <a:extLst>
              <a:ext uri="{FF2B5EF4-FFF2-40B4-BE49-F238E27FC236}">
                <a16:creationId xmlns:a16="http://schemas.microsoft.com/office/drawing/2014/main" id="{D8E5E9F8-80AF-9FE4-314D-26B4BB236ACF}"/>
              </a:ext>
            </a:extLst>
          </p:cNvPr>
          <p:cNvPicPr>
            <a:picLocks noChangeAspect="1"/>
          </p:cNvPicPr>
          <p:nvPr/>
        </p:nvPicPr>
        <p:blipFill>
          <a:blip r:embed="rId5">
            <a:extLst>
              <a:ext uri="{28A0092B-C50C-407E-A947-70E740481C1C}">
                <a14:useLocalDpi xmlns:a14="http://schemas.microsoft.com/office/drawing/2010/main" val="0"/>
              </a:ext>
            </a:extLst>
          </a:blip>
          <a:srcRect l="8979" r="8979"/>
          <a:stretch/>
        </p:blipFill>
        <p:spPr>
          <a:xfrm>
            <a:off x="6976772" y="-32944"/>
            <a:ext cx="5225167" cy="6890944"/>
          </a:xfrm>
          <a:prstGeom prst="rect">
            <a:avLst/>
          </a:prstGeom>
          <a:effectLst>
            <a:outerShdw blurRad="50800" dist="38100" dir="10800000" algn="r" rotWithShape="0">
              <a:prstClr val="black">
                <a:alpha val="40000"/>
              </a:prstClr>
            </a:outerShdw>
          </a:effectLst>
        </p:spPr>
      </p:pic>
      <p:sp>
        <p:nvSpPr>
          <p:cNvPr id="23" name="Espace réservé du numéro de diapositive 1">
            <a:extLst>
              <a:ext uri="{FF2B5EF4-FFF2-40B4-BE49-F238E27FC236}">
                <a16:creationId xmlns:a16="http://schemas.microsoft.com/office/drawing/2014/main" id="{8FD60F17-8E93-FB8C-7E8D-79701316A494}"/>
              </a:ext>
            </a:extLst>
          </p:cNvPr>
          <p:cNvSpPr txBox="1">
            <a:spLocks/>
          </p:cNvSpPr>
          <p:nvPr/>
        </p:nvSpPr>
        <p:spPr>
          <a:xfrm>
            <a:off x="179338" y="6403393"/>
            <a:ext cx="378020" cy="300077"/>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23891A8-842D-29D9-43E2-4A14050D28CD}"/>
              </a:ext>
            </a:extLst>
          </p:cNvPr>
          <p:cNvSpPr txBox="1"/>
          <p:nvPr/>
        </p:nvSpPr>
        <p:spPr>
          <a:xfrm>
            <a:off x="855150" y="2009616"/>
            <a:ext cx="5446259" cy="2800767"/>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Ensemble de données sur un support numérique, d'origine publique ou privée, produites par une collectivité, une agence publique, un gouvernement ou une entreprise. </a:t>
            </a: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Les données ouvertes sont diffusées de manière structurée selon une méthode et une licence ouverte garantissant leur libre accès et leur réutilisation par tous, sans restriction technique, les rend lisibles et interprétables par un ordinateur. </a:t>
            </a:r>
          </a:p>
        </p:txBody>
      </p:sp>
    </p:spTree>
    <p:extLst>
      <p:ext uri="{BB962C8B-B14F-4D97-AF65-F5344CB8AC3E}">
        <p14:creationId xmlns:p14="http://schemas.microsoft.com/office/powerpoint/2010/main" val="69667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e 1">
            <a:extLst>
              <a:ext uri="{FF2B5EF4-FFF2-40B4-BE49-F238E27FC236}">
                <a16:creationId xmlns:a16="http://schemas.microsoft.com/office/drawing/2014/main" id="{4934C633-0CD6-2F87-6425-C222A5F22703}"/>
              </a:ext>
            </a:extLst>
          </p:cNvPr>
          <p:cNvGrpSpPr/>
          <p:nvPr/>
        </p:nvGrpSpPr>
        <p:grpSpPr>
          <a:xfrm>
            <a:off x="653276" y="785191"/>
            <a:ext cx="10834319" cy="4913337"/>
            <a:chOff x="706029" y="1659941"/>
            <a:chExt cx="3922615" cy="2887783"/>
          </a:xfrm>
        </p:grpSpPr>
        <p:pic>
          <p:nvPicPr>
            <p:cNvPr id="5" name="Image 4">
              <a:extLst>
                <a:ext uri="{FF2B5EF4-FFF2-40B4-BE49-F238E27FC236}">
                  <a16:creationId xmlns:a16="http://schemas.microsoft.com/office/drawing/2014/main" id="{990CD6C5-2C74-AAD2-61A9-A92FAA162BB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06029" y="1659941"/>
              <a:ext cx="3922615" cy="2887783"/>
            </a:xfrm>
            <a:prstGeom prst="rect">
              <a:avLst/>
            </a:prstGeom>
            <a:ln>
              <a:noFill/>
            </a:ln>
            <a:effectLst>
              <a:outerShdw blurRad="50800" dist="38100" dir="5400000" algn="t" rotWithShape="0">
                <a:prstClr val="black">
                  <a:alpha val="40000"/>
                </a:prstClr>
              </a:outerShdw>
            </a:effectLst>
          </p:spPr>
        </p:pic>
        <p:sp>
          <p:nvSpPr>
            <p:cNvPr id="7" name="ZoneTexte 6">
              <a:extLst>
                <a:ext uri="{FF2B5EF4-FFF2-40B4-BE49-F238E27FC236}">
                  <a16:creationId xmlns:a16="http://schemas.microsoft.com/office/drawing/2014/main" id="{23CDAB37-584F-E31D-F832-BCC94D1EE95C}"/>
                </a:ext>
              </a:extLst>
            </p:cNvPr>
            <p:cNvSpPr txBox="1"/>
            <p:nvPr/>
          </p:nvSpPr>
          <p:spPr>
            <a:xfrm>
              <a:off x="873940" y="1898345"/>
              <a:ext cx="3495759" cy="369332"/>
            </a:xfrm>
            <a:prstGeom prst="rect">
              <a:avLst/>
            </a:prstGeom>
            <a:noFill/>
          </p:spPr>
          <p:txBody>
            <a:bodyPr wrap="square">
              <a:spAutoFit/>
            </a:bodyPr>
            <a:lstStyle/>
            <a:p>
              <a:pPr algn="just"/>
              <a:endParaRPr lang="fr-FR" dirty="0">
                <a:latin typeface="DM Sans" pitchFamily="2" charset="0"/>
              </a:endParaRPr>
            </a:p>
          </p:txBody>
        </p:sp>
      </p:grpSp>
      <p:sp>
        <p:nvSpPr>
          <p:cNvPr id="23" name="Espace réservé du numéro de diapositive 1">
            <a:extLst>
              <a:ext uri="{FF2B5EF4-FFF2-40B4-BE49-F238E27FC236}">
                <a16:creationId xmlns:a16="http://schemas.microsoft.com/office/drawing/2014/main" id="{8FD60F17-8E93-FB8C-7E8D-79701316A494}"/>
              </a:ext>
            </a:extLst>
          </p:cNvPr>
          <p:cNvSpPr txBox="1">
            <a:spLocks/>
          </p:cNvSpPr>
          <p:nvPr/>
        </p:nvSpPr>
        <p:spPr>
          <a:xfrm>
            <a:off x="179338"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23891A8-842D-29D9-43E2-4A14050D28CD}"/>
              </a:ext>
            </a:extLst>
          </p:cNvPr>
          <p:cNvSpPr txBox="1"/>
          <p:nvPr/>
        </p:nvSpPr>
        <p:spPr>
          <a:xfrm>
            <a:off x="1117049" y="1672198"/>
            <a:ext cx="9790619" cy="313932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Voici les trois principes fondamentaux en matière de données ouvertes :</a:t>
            </a:r>
          </a:p>
          <a:p>
            <a:pPr marL="342900" marR="0" lvl="0" indent="-342900" algn="just" defTabSz="914400" rtl="0" eaLnBrk="1" fontAlgn="auto" latinLnBrk="0" hangingPunct="1">
              <a:lnSpc>
                <a:spcPct val="100000"/>
              </a:lnSpc>
              <a:spcBef>
                <a:spcPts val="0"/>
              </a:spcBef>
              <a:spcAft>
                <a:spcPts val="0"/>
              </a:spcAft>
              <a:buClr>
                <a:srgbClr val="007DFF"/>
              </a:buClr>
              <a:buSzTx/>
              <a:buFont typeface="+mj-lt"/>
              <a:buAutoNum type="arabicPeriod"/>
              <a:tabLst/>
              <a:defRPr/>
            </a:pPr>
            <a:endParaRPr lang="fr-FR" sz="1600" dirty="0">
              <a:solidFill>
                <a:prstClr val="black"/>
              </a:solidFill>
              <a:latin typeface="Poppins" panose="00000500000000000000" pitchFamily="2" charset="0"/>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007DFF"/>
              </a:buClr>
              <a:buSzTx/>
              <a:buFont typeface="+mj-lt"/>
              <a:buAutoNum type="arabicPeriod"/>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Les données sont facilement disponibles ;</a:t>
            </a:r>
          </a:p>
          <a:p>
            <a:pPr marL="342900" marR="0" lvl="0" indent="-342900" algn="just" defTabSz="914400" rtl="0" eaLnBrk="1" fontAlgn="auto" latinLnBrk="0" hangingPunct="1">
              <a:lnSpc>
                <a:spcPct val="100000"/>
              </a:lnSpc>
              <a:spcBef>
                <a:spcPts val="0"/>
              </a:spcBef>
              <a:spcAft>
                <a:spcPts val="0"/>
              </a:spcAft>
              <a:buClr>
                <a:srgbClr val="007DFF"/>
              </a:buClr>
              <a:buSzTx/>
              <a:buFont typeface="+mj-lt"/>
              <a:buAutoNum type="arabicPeriod"/>
              <a:tabLst/>
              <a:defRPr/>
            </a:pPr>
            <a:endParaRPr lang="fr-FR" sz="1000" dirty="0">
              <a:solidFill>
                <a:prstClr val="black"/>
              </a:solidFill>
              <a:latin typeface="Poppins" panose="00000500000000000000" pitchFamily="2" charset="0"/>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007DFF"/>
              </a:buClr>
              <a:buSzTx/>
              <a:buFont typeface="+mj-lt"/>
              <a:buAutoNum type="arabicPeriod"/>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Les données sont librement accessibles (publiées sous licence libre) ;</a:t>
            </a:r>
          </a:p>
          <a:p>
            <a:pPr marL="342900" marR="0" lvl="0" indent="-342900" algn="just" defTabSz="914400" rtl="0" eaLnBrk="1" fontAlgn="auto" latinLnBrk="0" hangingPunct="1">
              <a:lnSpc>
                <a:spcPct val="100000"/>
              </a:lnSpc>
              <a:spcBef>
                <a:spcPts val="0"/>
              </a:spcBef>
              <a:spcAft>
                <a:spcPts val="0"/>
              </a:spcAft>
              <a:buClr>
                <a:srgbClr val="007DFF"/>
              </a:buClr>
              <a:buSzTx/>
              <a:buFont typeface="+mj-lt"/>
              <a:buAutoNum type="arabicPeriod"/>
              <a:tabLst/>
              <a:defRPr/>
            </a:pPr>
            <a:endParaRPr lang="fr-FR" sz="1000" dirty="0">
              <a:solidFill>
                <a:prstClr val="black"/>
              </a:solidFill>
              <a:latin typeface="Poppins" panose="00000500000000000000" pitchFamily="2" charset="0"/>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007DFF"/>
              </a:buClr>
              <a:buSzTx/>
              <a:buFont typeface="+mj-lt"/>
              <a:buAutoNum type="arabicPeriod"/>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Les données peuvent être réutilisées. </a:t>
            </a: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Les données ouvertes sont rendues accessibles au public par l'entremise des portails et d'outils de recherche, de manière à ce qu'elles puissent être réutilisés par le gouvernement, les citoyens, les organismes sans but lucratif et le secteur privé, qui peuvent les exploiter de manière inédite ou originale.</a:t>
            </a: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40331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4FCC7D-777D-F1A9-74FD-F2EF77B52F34}"/>
              </a:ext>
            </a:extLst>
          </p:cNvPr>
          <p:cNvPicPr>
            <a:picLocks noChangeAspect="1"/>
          </p:cNvPicPr>
          <p:nvPr/>
        </p:nvPicPr>
        <p:blipFill>
          <a:blip r:embed="rId2">
            <a:extLst>
              <a:ext uri="{28A0092B-C50C-407E-A947-70E740481C1C}">
                <a14:useLocalDpi xmlns:a14="http://schemas.microsoft.com/office/drawing/2010/main" val="0"/>
              </a:ext>
            </a:extLst>
          </a:blip>
          <a:srcRect l="106" r="106"/>
          <a:stretch/>
        </p:blipFill>
        <p:spPr>
          <a:xfrm>
            <a:off x="-1125" y="0"/>
            <a:ext cx="12193125" cy="6867939"/>
          </a:xfrm>
          <a:prstGeom prst="rect">
            <a:avLst/>
          </a:prstGeom>
        </p:spPr>
      </p:pic>
      <p:grpSp>
        <p:nvGrpSpPr>
          <p:cNvPr id="4" name="Groupe 3">
            <a:extLst>
              <a:ext uri="{FF2B5EF4-FFF2-40B4-BE49-F238E27FC236}">
                <a16:creationId xmlns:a16="http://schemas.microsoft.com/office/drawing/2014/main" id="{0DB34050-933A-5683-D1CE-C99FDED43B36}"/>
              </a:ext>
            </a:extLst>
          </p:cNvPr>
          <p:cNvGrpSpPr/>
          <p:nvPr/>
        </p:nvGrpSpPr>
        <p:grpSpPr>
          <a:xfrm>
            <a:off x="5465396" y="4251394"/>
            <a:ext cx="6743455" cy="1165432"/>
            <a:chOff x="3168181" y="4056666"/>
            <a:chExt cx="8122159" cy="1626063"/>
          </a:xfrm>
        </p:grpSpPr>
        <p:grpSp>
          <p:nvGrpSpPr>
            <p:cNvPr id="6" name="Groupe 5">
              <a:extLst>
                <a:ext uri="{FF2B5EF4-FFF2-40B4-BE49-F238E27FC236}">
                  <a16:creationId xmlns:a16="http://schemas.microsoft.com/office/drawing/2014/main" id="{19F6FE91-860C-076F-7058-387930DBFF6C}"/>
                </a:ext>
              </a:extLst>
            </p:cNvPr>
            <p:cNvGrpSpPr/>
            <p:nvPr/>
          </p:nvGrpSpPr>
          <p:grpSpPr>
            <a:xfrm>
              <a:off x="3168181" y="4056666"/>
              <a:ext cx="8122159" cy="1626063"/>
              <a:chOff x="5299881" y="5126407"/>
              <a:chExt cx="6218775" cy="1090956"/>
            </a:xfrm>
            <a:effectLst>
              <a:outerShdw blurRad="50800" dist="38100" dir="5400000" algn="t" rotWithShape="0">
                <a:prstClr val="black">
                  <a:alpha val="40000"/>
                </a:prstClr>
              </a:outerShdw>
            </a:effectLst>
          </p:grpSpPr>
          <p:grpSp>
            <p:nvGrpSpPr>
              <p:cNvPr id="34" name="Groupe 33">
                <a:extLst>
                  <a:ext uri="{FF2B5EF4-FFF2-40B4-BE49-F238E27FC236}">
                    <a16:creationId xmlns:a16="http://schemas.microsoft.com/office/drawing/2014/main" id="{C5272710-9016-4034-A9DA-60725D8E593B}"/>
                  </a:ext>
                </a:extLst>
              </p:cNvPr>
              <p:cNvGrpSpPr/>
              <p:nvPr/>
            </p:nvGrpSpPr>
            <p:grpSpPr>
              <a:xfrm>
                <a:off x="5306123" y="5130264"/>
                <a:ext cx="6212533" cy="1087099"/>
                <a:chOff x="4461040" y="5053262"/>
                <a:chExt cx="6212533" cy="1087099"/>
              </a:xfrm>
            </p:grpSpPr>
            <p:sp>
              <p:nvSpPr>
                <p:cNvPr id="29" name="Rectangle 28">
                  <a:extLst>
                    <a:ext uri="{FF2B5EF4-FFF2-40B4-BE49-F238E27FC236}">
                      <a16:creationId xmlns:a16="http://schemas.microsoft.com/office/drawing/2014/main" id="{BC9F80CC-5967-C4CE-1D80-0F385095D62F}"/>
                    </a:ext>
                  </a:extLst>
                </p:cNvPr>
                <p:cNvSpPr/>
                <p:nvPr/>
              </p:nvSpPr>
              <p:spPr>
                <a:xfrm>
                  <a:off x="4461040" y="5053262"/>
                  <a:ext cx="6206290" cy="1087099"/>
                </a:xfrm>
                <a:prstGeom prst="rect">
                  <a:avLst/>
                </a:prstGeom>
                <a:solidFill>
                  <a:srgbClr val="00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426F0F58-2BC8-07E7-6D77-8FFE7544C204}"/>
                    </a:ext>
                  </a:extLst>
                </p:cNvPr>
                <p:cNvSpPr txBox="1"/>
                <p:nvPr/>
              </p:nvSpPr>
              <p:spPr>
                <a:xfrm>
                  <a:off x="5053288" y="5131982"/>
                  <a:ext cx="5620285" cy="100837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rPr>
                    <a:t>ARCHITECTURE DE LA PLATEFORME </a:t>
                  </a:r>
                  <a:endParaRPr kumimoji="0" lang="fr-MA" sz="36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endParaRPr>
                </a:p>
              </p:txBody>
            </p:sp>
          </p:grpSp>
          <p:sp>
            <p:nvSpPr>
              <p:cNvPr id="5" name="Rectangle 4">
                <a:extLst>
                  <a:ext uri="{FF2B5EF4-FFF2-40B4-BE49-F238E27FC236}">
                    <a16:creationId xmlns:a16="http://schemas.microsoft.com/office/drawing/2014/main" id="{BB3D3082-EEE5-6DFF-C698-563F69704996}"/>
                  </a:ext>
                </a:extLst>
              </p:cNvPr>
              <p:cNvSpPr/>
              <p:nvPr/>
            </p:nvSpPr>
            <p:spPr>
              <a:xfrm>
                <a:off x="5299881" y="5126407"/>
                <a:ext cx="862624" cy="10909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ZoneTexte 2">
              <a:extLst>
                <a:ext uri="{FF2B5EF4-FFF2-40B4-BE49-F238E27FC236}">
                  <a16:creationId xmlns:a16="http://schemas.microsoft.com/office/drawing/2014/main" id="{6C32D5C8-7F8E-78D4-9550-9F3F7CD52B2A}"/>
                </a:ext>
              </a:extLst>
            </p:cNvPr>
            <p:cNvSpPr txBox="1"/>
            <p:nvPr/>
          </p:nvSpPr>
          <p:spPr>
            <a:xfrm>
              <a:off x="3392592" y="4421008"/>
              <a:ext cx="625542" cy="901790"/>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panose="00000800000000000000" pitchFamily="2" charset="0"/>
                  <a:ea typeface="+mn-ea"/>
                  <a:cs typeface="+mn-cs"/>
                </a:rPr>
                <a:t>4</a:t>
              </a:r>
              <a:endParaRPr kumimoji="0" lang="fr-FR" sz="3600" b="0" i="0" u="none" strike="noStrike" kern="1200" cap="none" spc="0" normalizeH="0" baseline="0" noProof="0" dirty="0">
                <a:ln>
                  <a:noFill/>
                </a:ln>
                <a:solidFill>
                  <a:prstClr val="white"/>
                </a:solidFill>
                <a:effectLst/>
                <a:uLnTx/>
                <a:uFillTx/>
                <a:latin typeface="Montserrat" panose="00000800000000000000" pitchFamily="2" charset="0"/>
                <a:ea typeface="+mn-ea"/>
                <a:cs typeface="+mn-cs"/>
              </a:endParaRPr>
            </a:p>
          </p:txBody>
        </p:sp>
      </p:grpSp>
    </p:spTree>
    <p:extLst>
      <p:ext uri="{BB962C8B-B14F-4D97-AF65-F5344CB8AC3E}">
        <p14:creationId xmlns:p14="http://schemas.microsoft.com/office/powerpoint/2010/main" val="3999353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ZoneTexte 2">
            <a:extLst>
              <a:ext uri="{FF2B5EF4-FFF2-40B4-BE49-F238E27FC236}">
                <a16:creationId xmlns:a16="http://schemas.microsoft.com/office/drawing/2014/main" id="{423891A8-842D-29D9-43E2-4A14050D28CD}"/>
              </a:ext>
            </a:extLst>
          </p:cNvPr>
          <p:cNvSpPr txBox="1"/>
          <p:nvPr/>
        </p:nvSpPr>
        <p:spPr>
          <a:xfrm>
            <a:off x="626931" y="1174729"/>
            <a:ext cx="10803069" cy="830997"/>
          </a:xfrm>
          <a:prstGeom prst="rect">
            <a:avLst/>
          </a:prstGeom>
          <a:noFill/>
        </p:spPr>
        <p:txBody>
          <a:bodyPr wrap="square">
            <a:spAutoFit/>
          </a:bodyPr>
          <a:lstStyle/>
          <a:p>
            <a:pPr algn="just"/>
            <a:r>
              <a:rPr lang="fr-FR" sz="1600" dirty="0">
                <a:latin typeface="Poppins" panose="00000500000000000000" pitchFamily="2" charset="0"/>
                <a:cs typeface="Poppins" panose="00000500000000000000" pitchFamily="2" charset="0"/>
              </a:rPr>
              <a:t>La solution que nous proposons est basée sur le CMS DRUPAL</a:t>
            </a:r>
          </a:p>
          <a:p>
            <a:pPr algn="just"/>
            <a:r>
              <a:rPr lang="fr-FR" sz="1600" dirty="0">
                <a:latin typeface="Poppins" panose="00000500000000000000" pitchFamily="2" charset="0"/>
                <a:cs typeface="Poppins" panose="00000500000000000000" pitchFamily="2" charset="0"/>
              </a:rPr>
              <a:t>Parce que Drupal permet d’activer Creative Commons qui est la base des plateformes d’Open Data que ITIE exige.</a:t>
            </a:r>
          </a:p>
        </p:txBody>
      </p:sp>
      <p:sp>
        <p:nvSpPr>
          <p:cNvPr id="8" name="ZoneTexte 7">
            <a:extLst>
              <a:ext uri="{FF2B5EF4-FFF2-40B4-BE49-F238E27FC236}">
                <a16:creationId xmlns:a16="http://schemas.microsoft.com/office/drawing/2014/main" id="{E9765A19-2596-CB8C-00BE-EA15D0366598}"/>
              </a:ext>
            </a:extLst>
          </p:cNvPr>
          <p:cNvSpPr txBox="1"/>
          <p:nvPr/>
        </p:nvSpPr>
        <p:spPr>
          <a:xfrm>
            <a:off x="626931" y="2863070"/>
            <a:ext cx="6698207" cy="3077766"/>
          </a:xfrm>
          <a:prstGeom prst="rect">
            <a:avLst/>
          </a:prstGeom>
          <a:noFill/>
        </p:spPr>
        <p:txBody>
          <a:bodyPr wrap="square">
            <a:spAutoFit/>
          </a:bodyPr>
          <a:lstStyle/>
          <a:p>
            <a:pPr marL="342900" indent="-342900" algn="just">
              <a:buFont typeface="+mj-lt"/>
              <a:buAutoNum type="alphaLcPeriod"/>
            </a:pPr>
            <a:endParaRPr lang="fr-FR" dirty="0"/>
          </a:p>
          <a:p>
            <a:pPr marL="342900" indent="-342900" algn="just">
              <a:buClr>
                <a:srgbClr val="007DFF"/>
              </a:buClr>
              <a:buFont typeface="+mj-lt"/>
              <a:buAutoNum type="alphaLcPeriod"/>
            </a:pPr>
            <a:r>
              <a:rPr lang="fr-FR" sz="1600" dirty="0">
                <a:latin typeface="Poppins" panose="00000500000000000000" pitchFamily="2" charset="0"/>
                <a:cs typeface="Poppins" panose="00000500000000000000" pitchFamily="2" charset="0"/>
              </a:rPr>
              <a:t>Publier systématiquement les données ouvertes en intégrant les politiques et stratégies relatives aux données ouvertes dans les entités déclarantes impliquées dans les déclarations de l’ITIE, afin d’assurer une divulgation des données qui soit ponctuelle, de haute qualité, accessible et présentant un bon rapport coût-efficacité.</a:t>
            </a:r>
          </a:p>
          <a:p>
            <a:pPr marL="342900" indent="-342900" algn="just">
              <a:buClr>
                <a:srgbClr val="007DFF"/>
              </a:buClr>
              <a:buFont typeface="+mj-lt"/>
              <a:buAutoNum type="alphaLcPeriod"/>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lphaLcPeriod"/>
            </a:pPr>
            <a:r>
              <a:rPr lang="fr-FR" sz="1600" dirty="0">
                <a:latin typeface="Poppins" panose="00000500000000000000" pitchFamily="2" charset="0"/>
                <a:cs typeface="Poppins" panose="00000500000000000000" pitchFamily="2" charset="0"/>
              </a:rPr>
              <a:t>Travailler avec les utilisateurs pour identifier des séries de données prioritaires et le format à adopter pour la transmission des données. </a:t>
            </a:r>
          </a:p>
          <a:p>
            <a:pPr marL="342900" indent="-342900" algn="just">
              <a:buClr>
                <a:srgbClr val="4472C4"/>
              </a:buClr>
              <a:buFont typeface="+mj-lt"/>
              <a:buAutoNum type="alphaLcPeriod"/>
            </a:pPr>
            <a:endParaRPr lang="fr-FR" sz="1600" dirty="0">
              <a:latin typeface="Poppins" panose="00000500000000000000" pitchFamily="2" charset="0"/>
              <a:cs typeface="Poppins" panose="00000500000000000000" pitchFamily="2" charset="0"/>
            </a:endParaRPr>
          </a:p>
        </p:txBody>
      </p:sp>
      <p:sp>
        <p:nvSpPr>
          <p:cNvPr id="25" name="ZoneTexte 24">
            <a:extLst>
              <a:ext uri="{FF2B5EF4-FFF2-40B4-BE49-F238E27FC236}">
                <a16:creationId xmlns:a16="http://schemas.microsoft.com/office/drawing/2014/main" id="{0CF7ED5C-EC89-D571-7B17-7197B6DA48E3}"/>
              </a:ext>
            </a:extLst>
          </p:cNvPr>
          <p:cNvSpPr txBox="1"/>
          <p:nvPr/>
        </p:nvSpPr>
        <p:spPr>
          <a:xfrm>
            <a:off x="626931" y="2524516"/>
            <a:ext cx="9660068" cy="338554"/>
          </a:xfrm>
          <a:prstGeom prst="rect">
            <a:avLst/>
          </a:prstGeom>
          <a:noFill/>
        </p:spPr>
        <p:txBody>
          <a:bodyPr wrap="square">
            <a:spAutoFit/>
          </a:bodyPr>
          <a:lstStyle/>
          <a:p>
            <a:r>
              <a:rPr lang="fr-FR" sz="1600" b="1" dirty="0">
                <a:latin typeface="Poppins" panose="00000500000000000000" pitchFamily="2" charset="0"/>
                <a:cs typeface="Poppins" panose="00000500000000000000" pitchFamily="2" charset="0"/>
              </a:rPr>
              <a:t>Nous utilisons le CMS Drupal qui respecte les conditions suivantes:</a:t>
            </a:r>
          </a:p>
        </p:txBody>
      </p:sp>
      <p:pic>
        <p:nvPicPr>
          <p:cNvPr id="27" name="Image 26">
            <a:extLst>
              <a:ext uri="{FF2B5EF4-FFF2-40B4-BE49-F238E27FC236}">
                <a16:creationId xmlns:a16="http://schemas.microsoft.com/office/drawing/2014/main" id="{F4CEB1C2-8A87-0FC4-1D08-6D44DA4A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733" y="3047194"/>
            <a:ext cx="3282766" cy="2508780"/>
          </a:xfrm>
          <a:prstGeom prst="rect">
            <a:avLst/>
          </a:prstGeom>
        </p:spPr>
      </p:pic>
      <p:sp>
        <p:nvSpPr>
          <p:cNvPr id="2" name="Espace réservé du numéro de diapositive 1">
            <a:extLst>
              <a:ext uri="{FF2B5EF4-FFF2-40B4-BE49-F238E27FC236}">
                <a16:creationId xmlns:a16="http://schemas.microsoft.com/office/drawing/2014/main" id="{0E53DB8F-6C55-019E-49BD-EE41DCC517BF}"/>
              </a:ext>
            </a:extLst>
          </p:cNvPr>
          <p:cNvSpPr txBox="1">
            <a:spLocks/>
          </p:cNvSpPr>
          <p:nvPr/>
        </p:nvSpPr>
        <p:spPr>
          <a:xfrm>
            <a:off x="169399"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265801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E9765A19-2596-CB8C-00BE-EA15D0366598}"/>
              </a:ext>
            </a:extLst>
          </p:cNvPr>
          <p:cNvSpPr txBox="1"/>
          <p:nvPr/>
        </p:nvSpPr>
        <p:spPr>
          <a:xfrm>
            <a:off x="636871" y="1163478"/>
            <a:ext cx="6638572" cy="3323987"/>
          </a:xfrm>
          <a:prstGeom prst="rect">
            <a:avLst/>
          </a:prstGeom>
          <a:noFill/>
        </p:spPr>
        <p:txBody>
          <a:bodyPr wrap="square">
            <a:spAutoFit/>
          </a:bodyPr>
          <a:lstStyle/>
          <a:p>
            <a:pPr marL="342900" indent="-342900" algn="just">
              <a:buFont typeface="+mj-lt"/>
              <a:buAutoNum type="alphaLcPeriod"/>
            </a:pPr>
            <a:endParaRPr lang="fr-FR" dirty="0"/>
          </a:p>
          <a:p>
            <a:pPr marL="342900" indent="-342900" algn="just">
              <a:buClr>
                <a:srgbClr val="007DFF"/>
              </a:buClr>
              <a:buFont typeface="+mj-lt"/>
              <a:buAutoNum type="alphaLcPeriod" startAt="3"/>
            </a:pPr>
            <a:r>
              <a:rPr lang="fr-FR" sz="1600" dirty="0">
                <a:latin typeface="Poppins" panose="00000500000000000000" pitchFamily="2" charset="0"/>
                <a:cs typeface="Poppins" panose="00000500000000000000" pitchFamily="2" charset="0"/>
              </a:rPr>
              <a:t>Examiner les différents besoins des utilisateurs et les défis d’accès basés sur la représentation de genre, ethnique et géographique.</a:t>
            </a:r>
          </a:p>
          <a:p>
            <a:pPr marL="342900" indent="-342900" algn="just">
              <a:buClr>
                <a:srgbClr val="007DFF"/>
              </a:buClr>
              <a:buFont typeface="+mj-lt"/>
              <a:buAutoNum type="alphaLcPeriod" startAt="3"/>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lphaLcPeriod" startAt="3"/>
            </a:pPr>
            <a:r>
              <a:rPr lang="fr-FR" sz="1600" dirty="0">
                <a:latin typeface="Poppins" panose="00000500000000000000" pitchFamily="2" charset="0"/>
                <a:cs typeface="Poppins" panose="00000500000000000000" pitchFamily="2" charset="0"/>
              </a:rPr>
              <a:t>Veiller à ce que les données soient fournies dans des formats granulaires et lisibles par machine ainsi qu’entièrement décrites afin que leurs utilisateurs soient suffisamment informés pour comprendre leurs forces, leurs faiblesses, leurs limitations analytiques et leurs exigences en matière de sécurité, ainsi que pour comprendre comment traiter ces données.</a:t>
            </a:r>
          </a:p>
          <a:p>
            <a:pPr algn="just">
              <a:buClr>
                <a:srgbClr val="4472C4"/>
              </a:buClr>
            </a:pPr>
            <a:endParaRPr lang="fr-FR" sz="1600" dirty="0">
              <a:latin typeface="Poppins" panose="00000500000000000000" pitchFamily="2" charset="0"/>
              <a:cs typeface="Poppins" panose="00000500000000000000" pitchFamily="2" charset="0"/>
            </a:endParaRPr>
          </a:p>
        </p:txBody>
      </p:sp>
      <p:pic>
        <p:nvPicPr>
          <p:cNvPr id="2" name="Image 1">
            <a:extLst>
              <a:ext uri="{FF2B5EF4-FFF2-40B4-BE49-F238E27FC236}">
                <a16:creationId xmlns:a16="http://schemas.microsoft.com/office/drawing/2014/main" id="{FC107458-A713-274B-8E20-343558142D39}"/>
              </a:ext>
            </a:extLst>
          </p:cNvPr>
          <p:cNvPicPr>
            <a:picLocks noChangeAspect="1"/>
          </p:cNvPicPr>
          <p:nvPr/>
        </p:nvPicPr>
        <p:blipFill rotWithShape="1">
          <a:blip r:embed="rId3"/>
          <a:srcRect l="10910" r="8329"/>
          <a:stretch/>
        </p:blipFill>
        <p:spPr>
          <a:xfrm>
            <a:off x="7444408" y="1424450"/>
            <a:ext cx="3839817" cy="2701824"/>
          </a:xfrm>
          <a:prstGeom prst="rect">
            <a:avLst/>
          </a:prstGeom>
          <a:effectLst>
            <a:outerShdw blurRad="50800" dist="38100" dir="8100000" algn="tr" rotWithShape="0">
              <a:prstClr val="black">
                <a:alpha val="40000"/>
              </a:prstClr>
            </a:outerShdw>
          </a:effectLst>
        </p:spPr>
      </p:pic>
      <p:sp>
        <p:nvSpPr>
          <p:cNvPr id="5" name="ZoneTexte 4">
            <a:extLst>
              <a:ext uri="{FF2B5EF4-FFF2-40B4-BE49-F238E27FC236}">
                <a16:creationId xmlns:a16="http://schemas.microsoft.com/office/drawing/2014/main" id="{443C5E97-8265-C16B-FF2A-484F4C7828B3}"/>
              </a:ext>
            </a:extLst>
          </p:cNvPr>
          <p:cNvSpPr txBox="1"/>
          <p:nvPr/>
        </p:nvSpPr>
        <p:spPr>
          <a:xfrm>
            <a:off x="636871" y="4366061"/>
            <a:ext cx="10753371" cy="1323439"/>
          </a:xfrm>
          <a:prstGeom prst="rect">
            <a:avLst/>
          </a:prstGeom>
          <a:noFill/>
        </p:spPr>
        <p:txBody>
          <a:bodyPr wrap="square">
            <a:spAutoFit/>
          </a:bodyPr>
          <a:lstStyle/>
          <a:p>
            <a:pPr marL="342900" indent="-342900" algn="just">
              <a:buClr>
                <a:srgbClr val="007DFF"/>
              </a:buClr>
              <a:buFont typeface="+mj-lt"/>
              <a:buAutoNum type="alphaLcPeriod" startAt="5"/>
            </a:pPr>
            <a:r>
              <a:rPr lang="fr-FR" sz="1600" dirty="0">
                <a:latin typeface="Poppins" panose="00000500000000000000" pitchFamily="2" charset="0"/>
                <a:cs typeface="Poppins" panose="00000500000000000000" pitchFamily="2" charset="0"/>
              </a:rPr>
              <a:t>Diffuser les données aussitôt que possible, permettre aux utilisateurs d’envoyer des commentaires, puis poursuivre les révisions pour garantir les plus hautes normes de qualité de données ouvertes.</a:t>
            </a:r>
          </a:p>
          <a:p>
            <a:pPr marL="342900" indent="-342900" algn="just">
              <a:buClr>
                <a:srgbClr val="007DFF"/>
              </a:buClr>
              <a:buFont typeface="+mj-lt"/>
              <a:buAutoNum type="alphaLcPeriod" startAt="5"/>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lphaLcPeriod" startAt="5"/>
            </a:pPr>
            <a:r>
              <a:rPr lang="fr-FR" sz="1600" dirty="0">
                <a:latin typeface="Poppins" panose="00000500000000000000" pitchFamily="2" charset="0"/>
                <a:cs typeface="Poppins" panose="00000500000000000000" pitchFamily="2" charset="0"/>
              </a:rPr>
              <a:t>Diffuser les données sous une licence ouverte, de préférence Creative Commons Attribution 4.0 permettant aux utilisateurs de les obtenir librement et de les réutiliser facilement. </a:t>
            </a:r>
          </a:p>
        </p:txBody>
      </p:sp>
      <p:sp>
        <p:nvSpPr>
          <p:cNvPr id="3" name="Espace réservé du numéro de diapositive 1">
            <a:extLst>
              <a:ext uri="{FF2B5EF4-FFF2-40B4-BE49-F238E27FC236}">
                <a16:creationId xmlns:a16="http://schemas.microsoft.com/office/drawing/2014/main" id="{07B9FB80-410B-F80A-28F1-7F567BACE68C}"/>
              </a:ext>
            </a:extLst>
          </p:cNvPr>
          <p:cNvSpPr txBox="1">
            <a:spLocks/>
          </p:cNvSpPr>
          <p:nvPr/>
        </p:nvSpPr>
        <p:spPr>
          <a:xfrm>
            <a:off x="169399"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68915292"/>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E9765A19-2596-CB8C-00BE-EA15D0366598}"/>
              </a:ext>
            </a:extLst>
          </p:cNvPr>
          <p:cNvSpPr txBox="1"/>
          <p:nvPr/>
        </p:nvSpPr>
        <p:spPr>
          <a:xfrm>
            <a:off x="719314" y="837512"/>
            <a:ext cx="10753371" cy="4801314"/>
          </a:xfrm>
          <a:prstGeom prst="rect">
            <a:avLst/>
          </a:prstGeom>
          <a:noFill/>
        </p:spPr>
        <p:txBody>
          <a:bodyPr wrap="square">
            <a:spAutoFit/>
          </a:bodyPr>
          <a:lstStyle/>
          <a:p>
            <a:pPr marL="342900" indent="-342900" algn="just">
              <a:buFont typeface="+mj-lt"/>
              <a:buAutoNum type="alphaLcPeriod"/>
            </a:pPr>
            <a:endParaRPr lang="fr-FR" dirty="0"/>
          </a:p>
          <a:p>
            <a:pPr algn="just">
              <a:buClr>
                <a:srgbClr val="4472C4"/>
              </a:buClr>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lphaLcPeriod" startAt="7"/>
            </a:pPr>
            <a:r>
              <a:rPr lang="fr-FR" sz="1600" dirty="0">
                <a:latin typeface="Poppins" panose="00000500000000000000" pitchFamily="2" charset="0"/>
                <a:cs typeface="Poppins" panose="00000500000000000000" pitchFamily="2" charset="0"/>
              </a:rPr>
              <a:t>Veiller à ce que les données soient interopérables avec les normes  nationales et internationales, notamment en adoptant les normes en matière de données qui sont approuvées par le Conseil d’administration de l’ITIE et les conseils supplémentaires fournis par le Secrétariat international de l’ITIE.</a:t>
            </a:r>
          </a:p>
          <a:p>
            <a:pPr marL="342900" indent="-342900" algn="just">
              <a:buClr>
                <a:srgbClr val="007DFF"/>
              </a:buClr>
              <a:buFont typeface="+mj-lt"/>
              <a:buAutoNum type="alphaLcPeriod" startAt="7"/>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lphaLcPeriod" startAt="7"/>
            </a:pPr>
            <a:r>
              <a:rPr lang="fr-FR" sz="1600" dirty="0">
                <a:latin typeface="Poppins" panose="00000500000000000000" pitchFamily="2" charset="0"/>
                <a:cs typeface="Poppins" panose="00000500000000000000" pitchFamily="2" charset="0"/>
              </a:rPr>
              <a:t>Dans la mesure du possible, soutenir le recoupement des données avec d’autres séries de données en utilisant des identifiants uniques, persistants et publics pour les entités commerciales et gouvernementales.</a:t>
            </a:r>
          </a:p>
          <a:p>
            <a:pPr marL="342900" indent="-342900" algn="just">
              <a:buClr>
                <a:srgbClr val="007DFF"/>
              </a:buClr>
              <a:buFont typeface="+mj-lt"/>
              <a:buAutoNum type="alphaLcPeriod" startAt="7"/>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lphaLcPeriod" startAt="7"/>
            </a:pPr>
            <a:r>
              <a:rPr lang="fr-FR" sz="1600" dirty="0">
                <a:latin typeface="Poppins" panose="00000500000000000000" pitchFamily="2" charset="0"/>
                <a:cs typeface="Poppins" panose="00000500000000000000" pitchFamily="2" charset="0"/>
              </a:rPr>
              <a:t>Réfléchir à l’infrastructure technique permettant de fournir et d’utiliser les données ouvertes. </a:t>
            </a:r>
          </a:p>
          <a:p>
            <a:pPr marL="342900" indent="-342900" algn="just">
              <a:buClr>
                <a:srgbClr val="007DFF"/>
              </a:buClr>
              <a:buFont typeface="+mj-lt"/>
              <a:buAutoNum type="alphaLcPeriod" startAt="7"/>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lphaLcPeriod" startAt="7"/>
            </a:pPr>
            <a:r>
              <a:rPr lang="fr-FR" sz="1600" dirty="0">
                <a:latin typeface="Poppins" panose="00000500000000000000" pitchFamily="2" charset="0"/>
                <a:cs typeface="Poppins" panose="00000500000000000000" pitchFamily="2" charset="0"/>
              </a:rPr>
              <a:t>Examiner la gouvernance et la durabilité des politiques en matière de données ouvertes pour assurer que les entités déclarantes disposent d’un responsable des données, que les données sont conservées et que des normes de sécurité sont en place.</a:t>
            </a:r>
          </a:p>
          <a:p>
            <a:pPr marL="342900" indent="-342900" algn="just">
              <a:buClr>
                <a:srgbClr val="4472C4"/>
              </a:buClr>
              <a:buFont typeface="+mj-lt"/>
              <a:buAutoNum type="alphaLcPeriod" startAt="7"/>
            </a:pPr>
            <a:endParaRPr lang="fr-FR" sz="1600" dirty="0">
              <a:latin typeface="Poppins" panose="00000500000000000000" pitchFamily="2" charset="0"/>
              <a:cs typeface="Poppins" panose="00000500000000000000" pitchFamily="2" charset="0"/>
            </a:endParaRPr>
          </a:p>
          <a:p>
            <a:pPr marL="342900" indent="-342900" algn="just">
              <a:buClr>
                <a:srgbClr val="4472C4"/>
              </a:buClr>
              <a:buFont typeface="+mj-lt"/>
              <a:buAutoNum type="alphaLcPeriod" startAt="7"/>
            </a:pPr>
            <a:endParaRPr lang="fr-FR" sz="1600" dirty="0">
              <a:latin typeface="Poppins" panose="00000500000000000000" pitchFamily="2" charset="0"/>
              <a:cs typeface="Poppins" panose="00000500000000000000" pitchFamily="2" charset="0"/>
            </a:endParaRPr>
          </a:p>
          <a:p>
            <a:pPr marL="342900" indent="-342900" algn="just">
              <a:buClr>
                <a:srgbClr val="4472C4"/>
              </a:buClr>
              <a:buFont typeface="+mj-lt"/>
              <a:buAutoNum type="alphaLcPeriod" startAt="7"/>
            </a:pPr>
            <a:endParaRPr lang="fr-FR" sz="1600" dirty="0">
              <a:latin typeface="Poppins" panose="00000500000000000000" pitchFamily="2" charset="0"/>
              <a:cs typeface="Poppins" panose="00000500000000000000" pitchFamily="2" charset="0"/>
            </a:endParaRPr>
          </a:p>
        </p:txBody>
      </p:sp>
      <p:sp>
        <p:nvSpPr>
          <p:cNvPr id="2" name="Espace réservé du numéro de diapositive 1">
            <a:extLst>
              <a:ext uri="{FF2B5EF4-FFF2-40B4-BE49-F238E27FC236}">
                <a16:creationId xmlns:a16="http://schemas.microsoft.com/office/drawing/2014/main" id="{7ECB64CF-A101-0FC0-9FBE-1FA3B582A379}"/>
              </a:ext>
            </a:extLst>
          </p:cNvPr>
          <p:cNvSpPr txBox="1">
            <a:spLocks/>
          </p:cNvSpPr>
          <p:nvPr/>
        </p:nvSpPr>
        <p:spPr>
          <a:xfrm>
            <a:off x="169399"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09253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wipe(up)">
                                      <p:cBhvr>
                                        <p:cTn id="7" dur="500"/>
                                        <p:tgtEl>
                                          <p:spTgt spid="8">
                                            <p:txEl>
                                              <p:pRg st="2" end="2"/>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Effect transition="in" filter="wipe(up)">
                                      <p:cBhvr>
                                        <p:cTn id="11" dur="500"/>
                                        <p:tgtEl>
                                          <p:spTgt spid="8">
                                            <p:txEl>
                                              <p:pRg st="4" end="4"/>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wipe(up)">
                                      <p:cBhvr>
                                        <p:cTn id="15" dur="500"/>
                                        <p:tgtEl>
                                          <p:spTgt spid="8">
                                            <p:txEl>
                                              <p:pRg st="6" end="6"/>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wipe(up)">
                                      <p:cBhvr>
                                        <p:cTn id="19"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4FCC7D-777D-F1A9-74FD-F2EF77B52F34}"/>
              </a:ext>
            </a:extLst>
          </p:cNvPr>
          <p:cNvPicPr>
            <a:picLocks noChangeAspect="1"/>
          </p:cNvPicPr>
          <p:nvPr/>
        </p:nvPicPr>
        <p:blipFill>
          <a:blip r:embed="rId2">
            <a:extLst>
              <a:ext uri="{28A0092B-C50C-407E-A947-70E740481C1C}">
                <a14:useLocalDpi xmlns:a14="http://schemas.microsoft.com/office/drawing/2010/main" val="0"/>
              </a:ext>
            </a:extLst>
          </a:blip>
          <a:srcRect t="12449" b="12449"/>
          <a:stretch/>
        </p:blipFill>
        <p:spPr>
          <a:xfrm>
            <a:off x="-1125" y="0"/>
            <a:ext cx="12193125" cy="6867939"/>
          </a:xfrm>
          <a:prstGeom prst="rect">
            <a:avLst/>
          </a:prstGeom>
        </p:spPr>
      </p:pic>
      <p:grpSp>
        <p:nvGrpSpPr>
          <p:cNvPr id="4" name="Groupe 3">
            <a:extLst>
              <a:ext uri="{FF2B5EF4-FFF2-40B4-BE49-F238E27FC236}">
                <a16:creationId xmlns:a16="http://schemas.microsoft.com/office/drawing/2014/main" id="{0DB34050-933A-5683-D1CE-C99FDED43B36}"/>
              </a:ext>
            </a:extLst>
          </p:cNvPr>
          <p:cNvGrpSpPr/>
          <p:nvPr/>
        </p:nvGrpSpPr>
        <p:grpSpPr>
          <a:xfrm>
            <a:off x="4184375" y="1339227"/>
            <a:ext cx="8037442" cy="1374155"/>
            <a:chOff x="3168181" y="4056666"/>
            <a:chExt cx="8135894" cy="1626063"/>
          </a:xfrm>
        </p:grpSpPr>
        <p:grpSp>
          <p:nvGrpSpPr>
            <p:cNvPr id="6" name="Groupe 5">
              <a:extLst>
                <a:ext uri="{FF2B5EF4-FFF2-40B4-BE49-F238E27FC236}">
                  <a16:creationId xmlns:a16="http://schemas.microsoft.com/office/drawing/2014/main" id="{19F6FE91-860C-076F-7058-387930DBFF6C}"/>
                </a:ext>
              </a:extLst>
            </p:cNvPr>
            <p:cNvGrpSpPr/>
            <p:nvPr/>
          </p:nvGrpSpPr>
          <p:grpSpPr>
            <a:xfrm>
              <a:off x="3168181" y="4056666"/>
              <a:ext cx="8135894" cy="1626063"/>
              <a:chOff x="5299881" y="5126407"/>
              <a:chExt cx="6229291" cy="1090956"/>
            </a:xfrm>
            <a:effectLst>
              <a:outerShdw blurRad="50800" dist="38100" dir="5400000" algn="t" rotWithShape="0">
                <a:prstClr val="black">
                  <a:alpha val="40000"/>
                </a:prstClr>
              </a:outerShdw>
            </a:effectLst>
          </p:grpSpPr>
          <p:grpSp>
            <p:nvGrpSpPr>
              <p:cNvPr id="34" name="Groupe 33">
                <a:extLst>
                  <a:ext uri="{FF2B5EF4-FFF2-40B4-BE49-F238E27FC236}">
                    <a16:creationId xmlns:a16="http://schemas.microsoft.com/office/drawing/2014/main" id="{C5272710-9016-4034-A9DA-60725D8E593B}"/>
                  </a:ext>
                </a:extLst>
              </p:cNvPr>
              <p:cNvGrpSpPr/>
              <p:nvPr/>
            </p:nvGrpSpPr>
            <p:grpSpPr>
              <a:xfrm>
                <a:off x="5306123" y="5130264"/>
                <a:ext cx="6223049" cy="1087099"/>
                <a:chOff x="4461040" y="5053262"/>
                <a:chExt cx="6223049" cy="1087099"/>
              </a:xfrm>
            </p:grpSpPr>
            <p:sp>
              <p:nvSpPr>
                <p:cNvPr id="29" name="Rectangle 28">
                  <a:extLst>
                    <a:ext uri="{FF2B5EF4-FFF2-40B4-BE49-F238E27FC236}">
                      <a16:creationId xmlns:a16="http://schemas.microsoft.com/office/drawing/2014/main" id="{BC9F80CC-5967-C4CE-1D80-0F385095D62F}"/>
                    </a:ext>
                  </a:extLst>
                </p:cNvPr>
                <p:cNvSpPr/>
                <p:nvPr/>
              </p:nvSpPr>
              <p:spPr>
                <a:xfrm>
                  <a:off x="4461040" y="5053262"/>
                  <a:ext cx="6206290" cy="1087099"/>
                </a:xfrm>
                <a:prstGeom prst="rect">
                  <a:avLst/>
                </a:prstGeom>
                <a:solidFill>
                  <a:srgbClr val="00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426F0F58-2BC8-07E7-6D77-8FFE7544C204}"/>
                    </a:ext>
                  </a:extLst>
                </p:cNvPr>
                <p:cNvSpPr txBox="1"/>
                <p:nvPr/>
              </p:nvSpPr>
              <p:spPr>
                <a:xfrm>
                  <a:off x="5057562" y="5199143"/>
                  <a:ext cx="5626527" cy="85521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rPr>
                    <a:t>EXPLICATION Creative Commons </a:t>
                  </a:r>
                  <a:endParaRPr kumimoji="0" lang="fr-MA" sz="36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endParaRPr>
                </a:p>
              </p:txBody>
            </p:sp>
          </p:grpSp>
          <p:sp>
            <p:nvSpPr>
              <p:cNvPr id="5" name="Rectangle 4">
                <a:extLst>
                  <a:ext uri="{FF2B5EF4-FFF2-40B4-BE49-F238E27FC236}">
                    <a16:creationId xmlns:a16="http://schemas.microsoft.com/office/drawing/2014/main" id="{BB3D3082-EEE5-6DFF-C698-563F69704996}"/>
                  </a:ext>
                </a:extLst>
              </p:cNvPr>
              <p:cNvSpPr/>
              <p:nvPr/>
            </p:nvSpPr>
            <p:spPr>
              <a:xfrm>
                <a:off x="5299881" y="5126407"/>
                <a:ext cx="804707" cy="108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ZoneTexte 2">
              <a:extLst>
                <a:ext uri="{FF2B5EF4-FFF2-40B4-BE49-F238E27FC236}">
                  <a16:creationId xmlns:a16="http://schemas.microsoft.com/office/drawing/2014/main" id="{6C32D5C8-7F8E-78D4-9550-9F3F7CD52B2A}"/>
                </a:ext>
              </a:extLst>
            </p:cNvPr>
            <p:cNvSpPr txBox="1"/>
            <p:nvPr/>
          </p:nvSpPr>
          <p:spPr>
            <a:xfrm>
              <a:off x="3380911" y="4484416"/>
              <a:ext cx="625542" cy="764815"/>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panose="00000800000000000000" pitchFamily="2" charset="0"/>
                  <a:ea typeface="+mn-ea"/>
                  <a:cs typeface="+mn-cs"/>
                </a:rPr>
                <a:t>5</a:t>
              </a:r>
              <a:endParaRPr kumimoji="0" lang="fr-FR" sz="3600" b="0" i="0" u="none" strike="noStrike" kern="1200" cap="none" spc="0" normalizeH="0" baseline="0" noProof="0" dirty="0">
                <a:ln>
                  <a:noFill/>
                </a:ln>
                <a:solidFill>
                  <a:prstClr val="white"/>
                </a:solidFill>
                <a:effectLst/>
                <a:uLnTx/>
                <a:uFillTx/>
                <a:latin typeface="Montserrat" panose="00000800000000000000" pitchFamily="2" charset="0"/>
                <a:ea typeface="+mn-ea"/>
                <a:cs typeface="+mn-cs"/>
              </a:endParaRPr>
            </a:p>
          </p:txBody>
        </p:sp>
      </p:grpSp>
    </p:spTree>
    <p:extLst>
      <p:ext uri="{BB962C8B-B14F-4D97-AF65-F5344CB8AC3E}">
        <p14:creationId xmlns:p14="http://schemas.microsoft.com/office/powerpoint/2010/main" val="32944890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E9765A19-2596-CB8C-00BE-EA15D0366598}"/>
              </a:ext>
            </a:extLst>
          </p:cNvPr>
          <p:cNvSpPr txBox="1"/>
          <p:nvPr/>
        </p:nvSpPr>
        <p:spPr>
          <a:xfrm>
            <a:off x="447262" y="3761707"/>
            <a:ext cx="11115198" cy="3200876"/>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Drupal</a:t>
            </a: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intègre la fonctionnalité de </a:t>
            </a: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Creative Commons </a:t>
            </a: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qui est une fonctionnalité principale pour la mise en place des plateformes des données ouvertes (Open Data). </a:t>
            </a:r>
            <a:r>
              <a:rPr kumimoji="0" lang="fr-FR" sz="1600" b="1" i="0" u="none" strike="noStrike" kern="1200" cap="none" spc="0" normalizeH="0" baseline="0" noProof="0" dirty="0">
                <a:ln>
                  <a:noFill/>
                </a:ln>
                <a:solidFill>
                  <a:srgbClr val="007DFF"/>
                </a:solidFill>
                <a:effectLst/>
                <a:uLnTx/>
                <a:uFillTx/>
                <a:latin typeface="Poppins" panose="00000500000000000000" pitchFamily="2" charset="0"/>
                <a:ea typeface="+mn-ea"/>
                <a:cs typeface="Poppins" panose="00000500000000000000" pitchFamily="2" charset="0"/>
              </a:rPr>
              <a:t>Plus de 90% des sites web utilisent Drupal</a:t>
            </a:r>
            <a:r>
              <a:rPr kumimoji="0" lang="fr-FR" sz="1600" b="1" i="0" u="none" strike="noStrike" kern="1200" cap="none" spc="0" normalizeH="0" noProof="0" dirty="0">
                <a:ln>
                  <a:noFill/>
                </a:ln>
                <a:solidFill>
                  <a:srgbClr val="007DFF"/>
                </a:solidFill>
                <a:effectLst/>
                <a:uLnTx/>
                <a:uFillTx/>
                <a:latin typeface="Poppins" panose="00000500000000000000" pitchFamily="2" charset="0"/>
                <a:ea typeface="+mn-ea"/>
                <a:cs typeface="Poppins" panose="00000500000000000000" pitchFamily="2" charset="0"/>
              </a:rPr>
              <a:t> pour le développement des plateformes de données ouvertes.</a:t>
            </a:r>
            <a:endParaRPr kumimoji="0" lang="fr-FR" sz="1600" b="1" i="0" u="none" strike="noStrike" kern="1200" cap="none" spc="0" normalizeH="0" baseline="0" noProof="0" dirty="0">
              <a:ln>
                <a:noFill/>
              </a:ln>
              <a:solidFill>
                <a:srgbClr val="007DFF"/>
              </a:solidFill>
              <a:effectLst/>
              <a:uLnTx/>
              <a:uFillTx/>
              <a:latin typeface="Poppins" panose="00000500000000000000" pitchFamily="2" charset="0"/>
              <a:ea typeface="+mn-ea"/>
              <a:cs typeface="Poppins" panose="00000500000000000000" pitchFamily="2" charset="0"/>
            </a:endParaRPr>
          </a:p>
          <a:p>
            <a:pPr marL="171450" marR="0" lvl="0" indent="-171450" algn="just"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endParaRPr kumimoji="0" lang="fr-FR" sz="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68288" marR="0" lvl="0" algn="just" defTabSz="914400" rtl="0" eaLnBrk="1" fontAlgn="auto" latinLnBrk="0" hangingPunct="1">
              <a:lnSpc>
                <a:spcPct val="100000"/>
              </a:lnSpc>
              <a:spcBef>
                <a:spcPts val="0"/>
              </a:spcBef>
              <a:spcAft>
                <a:spcPts val="0"/>
              </a:spcAft>
              <a:buClr>
                <a:srgbClr val="4472C4"/>
              </a:buClr>
              <a:buSzTx/>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D’ailleurs ITIE Mondial  utilise Drupal pour publier ses données ouvertes.</a:t>
            </a:r>
          </a:p>
          <a:p>
            <a:pPr marL="268288" marR="0" lvl="0" indent="-268288" algn="just"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endParaRPr kumimoji="0" lang="fr-FR"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68288" marR="0" lvl="0" indent="-268288" algn="just" defTabSz="914400" rtl="0" eaLnBrk="1" fontAlgn="auto" latinLnBrk="0" hangingPunct="1">
              <a:lnSpc>
                <a:spcPct val="100000"/>
              </a:lnSpc>
              <a:spcBef>
                <a:spcPts val="0"/>
              </a:spcBef>
              <a:spcAft>
                <a:spcPts val="0"/>
              </a:spcAft>
              <a:buClr>
                <a:srgbClr val="4472C4"/>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Le </a:t>
            </a: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module Creative Commons </a:t>
            </a: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permet aux utilisateurs de sélectionner et d'attribuer une licence </a:t>
            </a: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Creative Commons</a:t>
            </a: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à un nœud et à tout contenu attaché, ou à l'ensemble du site. Il a été conçu pour compléter l’installation </a:t>
            </a: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des médias communautaires </a:t>
            </a: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a:t>
            </a:r>
          </a:p>
          <a:p>
            <a:pPr marL="342900" marR="0" lvl="0" indent="-342900" algn="just" defTabSz="914400" rtl="0" eaLnBrk="1" fontAlgn="auto" latinLnBrk="0" hangingPunct="1">
              <a:lnSpc>
                <a:spcPct val="100000"/>
              </a:lnSpc>
              <a:spcBef>
                <a:spcPts val="0"/>
              </a:spcBef>
              <a:spcAft>
                <a:spcPts val="0"/>
              </a:spcAft>
              <a:buClr>
                <a:srgbClr val="4472C4"/>
              </a:buClr>
              <a:buSzTx/>
              <a:buFont typeface="+mj-lt"/>
              <a:buAutoNum type="alphaLcPeriod" startAt="7"/>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4472C4"/>
              </a:buClr>
              <a:buSzTx/>
              <a:buFont typeface="+mj-lt"/>
              <a:buAutoNum type="alphaLcPeriod" startAt="7"/>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4472C4"/>
              </a:buClr>
              <a:buSzTx/>
              <a:buFont typeface="+mj-lt"/>
              <a:buAutoNum type="alphaLcPeriod" startAt="7"/>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4" name="Image 3">
            <a:extLst>
              <a:ext uri="{FF2B5EF4-FFF2-40B4-BE49-F238E27FC236}">
                <a16:creationId xmlns:a16="http://schemas.microsoft.com/office/drawing/2014/main" id="{A169A6C1-2A90-FC4E-FFDD-D548DA4E6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450336"/>
          </a:xfrm>
          <a:prstGeom prst="rect">
            <a:avLst/>
          </a:prstGeom>
          <a:effectLst>
            <a:outerShdw blurRad="50800" dist="38100" dir="5400000" algn="t" rotWithShape="0">
              <a:prstClr val="black">
                <a:alpha val="40000"/>
              </a:prstClr>
            </a:outerShdw>
          </a:effectLst>
        </p:spPr>
      </p:pic>
      <p:sp>
        <p:nvSpPr>
          <p:cNvPr id="2" name="Espace réservé du numéro de diapositive 1">
            <a:extLst>
              <a:ext uri="{FF2B5EF4-FFF2-40B4-BE49-F238E27FC236}">
                <a16:creationId xmlns:a16="http://schemas.microsoft.com/office/drawing/2014/main" id="{2F6E26C2-BDEF-FDF7-F131-E6930D9C3EB9}"/>
              </a:ext>
            </a:extLst>
          </p:cNvPr>
          <p:cNvSpPr txBox="1">
            <a:spLocks/>
          </p:cNvSpPr>
          <p:nvPr/>
        </p:nvSpPr>
        <p:spPr>
          <a:xfrm>
            <a:off x="169399"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530834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up)">
                                      <p:cBhvr>
                                        <p:cTn id="7" dur="750"/>
                                        <p:tgtEl>
                                          <p:spTgt spid="8">
                                            <p:txEl>
                                              <p:pRg st="1" end="1"/>
                                            </p:txEl>
                                          </p:spTgt>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Effect transition="in" filter="wipe(up)">
                                      <p:cBhvr>
                                        <p:cTn id="11" dur="750"/>
                                        <p:tgtEl>
                                          <p:spTgt spid="8">
                                            <p:txEl>
                                              <p:pRg st="3" end="3"/>
                                            </p:txEl>
                                          </p:spTgt>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wipe(up)">
                                      <p:cBhvr>
                                        <p:cTn id="15" dur="75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E9765A19-2596-CB8C-00BE-EA15D0366598}"/>
              </a:ext>
            </a:extLst>
          </p:cNvPr>
          <p:cNvSpPr txBox="1"/>
          <p:nvPr/>
        </p:nvSpPr>
        <p:spPr>
          <a:xfrm>
            <a:off x="5237921" y="1202636"/>
            <a:ext cx="6209177" cy="4801314"/>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Cette documentation explique comment configurer et installer </a:t>
            </a: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Creative Commons</a:t>
            </a:r>
            <a:r>
              <a:rPr kumimoji="0" lang="fr-FR" sz="160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dans le cadre d'une installation </a:t>
            </a: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Community Media </a:t>
            </a:r>
            <a:r>
              <a:rPr kumimoji="0" lang="fr-FR" sz="160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a:t>
            </a: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endParaRPr kumimoji="0" lang="fr-FR" sz="160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Creative Commons </a:t>
            </a:r>
            <a:r>
              <a:rPr kumimoji="0" lang="fr-FR" sz="160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est une forme de licence de droit d'auteur qui favorise le partage à condition que le créateur soit crédité et que les termes de la licence spécifique soient respectés. Dans leurs propres mots :</a:t>
            </a: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endParaRPr lang="fr-FR" sz="1600" dirty="0">
              <a:solidFill>
                <a:prstClr val="black"/>
              </a:solidFill>
              <a:latin typeface="Poppins" panose="00000500000000000000" pitchFamily="2" charset="0"/>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Avec une </a:t>
            </a: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licence Creative Commons</a:t>
            </a:r>
            <a:r>
              <a:rPr kumimoji="0" lang="fr-FR" sz="160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vous conservez vos droits d'auteur mais autorisez les gens à copier et à distribuer votre travail à condition qu'ils vous en donnent crédit - et uniquement aux conditions que vous spécifiez ici.</a:t>
            </a:r>
          </a:p>
          <a:p>
            <a:pPr marR="0" lvl="0" algn="just" defTabSz="914400" rtl="0" eaLnBrk="1" fontAlgn="auto" latinLnBrk="0" hangingPunct="1">
              <a:lnSpc>
                <a:spcPct val="100000"/>
              </a:lnSpc>
              <a:spcBef>
                <a:spcPts val="0"/>
              </a:spcBef>
              <a:spcAft>
                <a:spcPts val="0"/>
              </a:spcAft>
              <a:buClr>
                <a:srgbClr val="4472C4"/>
              </a:buClr>
              <a:buSzTx/>
              <a:tabLst/>
              <a:defRPr/>
            </a:pPr>
            <a:endPar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4472C4"/>
              </a:buClr>
              <a:buSzTx/>
              <a:buFont typeface="+mj-lt"/>
              <a:buAutoNum type="alphaLcPeriod" startAt="7"/>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4472C4"/>
              </a:buClr>
              <a:buSzTx/>
              <a:buFont typeface="+mj-lt"/>
              <a:buAutoNum type="alphaLcPeriod" startAt="7"/>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342900" marR="0" lvl="0" indent="-342900" algn="just" defTabSz="914400" rtl="0" eaLnBrk="1" fontAlgn="auto" latinLnBrk="0" hangingPunct="1">
              <a:lnSpc>
                <a:spcPct val="100000"/>
              </a:lnSpc>
              <a:spcBef>
                <a:spcPts val="0"/>
              </a:spcBef>
              <a:spcAft>
                <a:spcPts val="0"/>
              </a:spcAft>
              <a:buClr>
                <a:srgbClr val="4472C4"/>
              </a:buClr>
              <a:buSzTx/>
              <a:buFont typeface="+mj-lt"/>
              <a:buAutoNum type="alphaLcPeriod" startAt="7"/>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3" name="Image 2">
            <a:extLst>
              <a:ext uri="{FF2B5EF4-FFF2-40B4-BE49-F238E27FC236}">
                <a16:creationId xmlns:a16="http://schemas.microsoft.com/office/drawing/2014/main" id="{AE59102D-24D6-6716-8ED8-D13D151C8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15" y="1252331"/>
            <a:ext cx="4193749" cy="4144617"/>
          </a:xfrm>
          <a:prstGeom prst="rect">
            <a:avLst/>
          </a:prstGeom>
          <a:effectLst>
            <a:outerShdw blurRad="63500" sx="102000" sy="102000" algn="ctr" rotWithShape="0">
              <a:prstClr val="black">
                <a:alpha val="40000"/>
              </a:prstClr>
            </a:outerShdw>
          </a:effectLst>
        </p:spPr>
      </p:pic>
      <p:sp>
        <p:nvSpPr>
          <p:cNvPr id="2" name="Flèche : droite 1">
            <a:extLst>
              <a:ext uri="{FF2B5EF4-FFF2-40B4-BE49-F238E27FC236}">
                <a16:creationId xmlns:a16="http://schemas.microsoft.com/office/drawing/2014/main" id="{A68527DD-6C5B-EE98-3D86-A9DFBEDCF29C}"/>
              </a:ext>
            </a:extLst>
          </p:cNvPr>
          <p:cNvSpPr/>
          <p:nvPr/>
        </p:nvSpPr>
        <p:spPr>
          <a:xfrm>
            <a:off x="10515601" y="5148472"/>
            <a:ext cx="844826" cy="308113"/>
          </a:xfrm>
          <a:prstGeom prst="rightArrow">
            <a:avLst/>
          </a:prstGeom>
          <a:solidFill>
            <a:srgbClr val="007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1">
            <a:extLst>
              <a:ext uri="{FF2B5EF4-FFF2-40B4-BE49-F238E27FC236}">
                <a16:creationId xmlns:a16="http://schemas.microsoft.com/office/drawing/2014/main" id="{D9C210F0-205F-50F5-E325-ADB76A8C36B7}"/>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3757103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4FCC7D-777D-F1A9-74FD-F2EF77B52F34}"/>
              </a:ext>
            </a:extLst>
          </p:cNvPr>
          <p:cNvPicPr>
            <a:picLocks noChangeAspect="1"/>
          </p:cNvPicPr>
          <p:nvPr/>
        </p:nvPicPr>
        <p:blipFill rotWithShape="1">
          <a:blip r:embed="rId2">
            <a:extLst>
              <a:ext uri="{28A0092B-C50C-407E-A947-70E740481C1C}">
                <a14:useLocalDpi xmlns:a14="http://schemas.microsoft.com/office/drawing/2010/main" val="0"/>
              </a:ext>
            </a:extLst>
          </a:blip>
          <a:srcRect b="15724"/>
          <a:stretch/>
        </p:blipFill>
        <p:spPr>
          <a:xfrm>
            <a:off x="-1125" y="-69574"/>
            <a:ext cx="12193125" cy="6937513"/>
          </a:xfrm>
          <a:prstGeom prst="rect">
            <a:avLst/>
          </a:prstGeom>
        </p:spPr>
      </p:pic>
      <p:grpSp>
        <p:nvGrpSpPr>
          <p:cNvPr id="4" name="Groupe 3">
            <a:extLst>
              <a:ext uri="{FF2B5EF4-FFF2-40B4-BE49-F238E27FC236}">
                <a16:creationId xmlns:a16="http://schemas.microsoft.com/office/drawing/2014/main" id="{0DB34050-933A-5683-D1CE-C99FDED43B36}"/>
              </a:ext>
            </a:extLst>
          </p:cNvPr>
          <p:cNvGrpSpPr/>
          <p:nvPr/>
        </p:nvGrpSpPr>
        <p:grpSpPr>
          <a:xfrm>
            <a:off x="3896139" y="1442739"/>
            <a:ext cx="8295861" cy="1161313"/>
            <a:chOff x="3176337" y="4062415"/>
            <a:chExt cx="9015663" cy="1620316"/>
          </a:xfrm>
        </p:grpSpPr>
        <p:grpSp>
          <p:nvGrpSpPr>
            <p:cNvPr id="6" name="Groupe 5">
              <a:extLst>
                <a:ext uri="{FF2B5EF4-FFF2-40B4-BE49-F238E27FC236}">
                  <a16:creationId xmlns:a16="http://schemas.microsoft.com/office/drawing/2014/main" id="{19F6FE91-860C-076F-7058-387930DBFF6C}"/>
                </a:ext>
              </a:extLst>
            </p:cNvPr>
            <p:cNvGrpSpPr/>
            <p:nvPr/>
          </p:nvGrpSpPr>
          <p:grpSpPr>
            <a:xfrm>
              <a:off x="3176337" y="4062415"/>
              <a:ext cx="9015663" cy="1620316"/>
              <a:chOff x="5306125" y="5130263"/>
              <a:chExt cx="6902891" cy="1087100"/>
            </a:xfrm>
            <a:effectLst>
              <a:outerShdw blurRad="50800" dist="38100" dir="5400000" algn="t" rotWithShape="0">
                <a:prstClr val="black">
                  <a:alpha val="40000"/>
                </a:prstClr>
              </a:outerShdw>
            </a:effectLst>
          </p:grpSpPr>
          <p:grpSp>
            <p:nvGrpSpPr>
              <p:cNvPr id="34" name="Groupe 33">
                <a:extLst>
                  <a:ext uri="{FF2B5EF4-FFF2-40B4-BE49-F238E27FC236}">
                    <a16:creationId xmlns:a16="http://schemas.microsoft.com/office/drawing/2014/main" id="{C5272710-9016-4034-A9DA-60725D8E593B}"/>
                  </a:ext>
                </a:extLst>
              </p:cNvPr>
              <p:cNvGrpSpPr/>
              <p:nvPr/>
            </p:nvGrpSpPr>
            <p:grpSpPr>
              <a:xfrm>
                <a:off x="5306125" y="5130264"/>
                <a:ext cx="6902891" cy="1087099"/>
                <a:chOff x="4461042" y="5053262"/>
                <a:chExt cx="6902891" cy="1087099"/>
              </a:xfrm>
            </p:grpSpPr>
            <p:sp>
              <p:nvSpPr>
                <p:cNvPr id="29" name="Rectangle 28">
                  <a:extLst>
                    <a:ext uri="{FF2B5EF4-FFF2-40B4-BE49-F238E27FC236}">
                      <a16:creationId xmlns:a16="http://schemas.microsoft.com/office/drawing/2014/main" id="{BC9F80CC-5967-C4CE-1D80-0F385095D62F}"/>
                    </a:ext>
                  </a:extLst>
                </p:cNvPr>
                <p:cNvSpPr/>
                <p:nvPr/>
              </p:nvSpPr>
              <p:spPr>
                <a:xfrm>
                  <a:off x="4461042" y="5053262"/>
                  <a:ext cx="6902891" cy="1087099"/>
                </a:xfrm>
                <a:prstGeom prst="rect">
                  <a:avLst/>
                </a:prstGeom>
                <a:solidFill>
                  <a:srgbClr val="00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33" name="ZoneTexte 32">
                  <a:extLst>
                    <a:ext uri="{FF2B5EF4-FFF2-40B4-BE49-F238E27FC236}">
                      <a16:creationId xmlns:a16="http://schemas.microsoft.com/office/drawing/2014/main" id="{426F0F58-2BC8-07E7-6D77-8FFE7544C204}"/>
                    </a:ext>
                  </a:extLst>
                </p:cNvPr>
                <p:cNvSpPr txBox="1"/>
                <p:nvPr/>
              </p:nvSpPr>
              <p:spPr>
                <a:xfrm>
                  <a:off x="5380346" y="5357872"/>
                  <a:ext cx="5620285" cy="477877"/>
                </a:xfrm>
                <a:prstGeom prst="rect">
                  <a:avLst/>
                </a:prstGeom>
                <a:noFill/>
                <a:ln>
                  <a:noFill/>
                </a:ln>
              </p:spPr>
              <p:txBody>
                <a:bodyPr wrap="square">
                  <a:spAutoFit/>
                </a:bodyPr>
                <a:lstStyle/>
                <a:p>
                  <a:pPr algn="ctr"/>
                  <a:r>
                    <a:rPr lang="fr-FR" sz="3200" b="1" spc="9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PRESENTATION DE SOGESTI</a:t>
                  </a:r>
                  <a:endParaRPr lang="fr-MA" sz="3600" b="1" spc="9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grpSp>
          <p:sp>
            <p:nvSpPr>
              <p:cNvPr id="5" name="Rectangle 4">
                <a:extLst>
                  <a:ext uri="{FF2B5EF4-FFF2-40B4-BE49-F238E27FC236}">
                    <a16:creationId xmlns:a16="http://schemas.microsoft.com/office/drawing/2014/main" id="{BB3D3082-EEE5-6DFF-C698-563F69704996}"/>
                  </a:ext>
                </a:extLst>
              </p:cNvPr>
              <p:cNvSpPr/>
              <p:nvPr/>
            </p:nvSpPr>
            <p:spPr>
              <a:xfrm>
                <a:off x="5306125" y="5130263"/>
                <a:ext cx="700115" cy="108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 name="ZoneTexte 2">
              <a:extLst>
                <a:ext uri="{FF2B5EF4-FFF2-40B4-BE49-F238E27FC236}">
                  <a16:creationId xmlns:a16="http://schemas.microsoft.com/office/drawing/2014/main" id="{6C32D5C8-7F8E-78D4-9550-9F3F7CD52B2A}"/>
                </a:ext>
              </a:extLst>
            </p:cNvPr>
            <p:cNvSpPr txBox="1"/>
            <p:nvPr/>
          </p:nvSpPr>
          <p:spPr>
            <a:xfrm>
              <a:off x="3320766" y="4421007"/>
              <a:ext cx="625542" cy="901790"/>
            </a:xfrm>
            <a:prstGeom prst="rect">
              <a:avLst/>
            </a:prstGeom>
            <a:noFill/>
            <a:ln>
              <a:noFill/>
            </a:ln>
          </p:spPr>
          <p:txBody>
            <a:bodyPr wrap="square" anchor="ctr">
              <a:spAutoFit/>
            </a:bodyPr>
            <a:lstStyle/>
            <a:p>
              <a:pPr algn="ctr"/>
              <a:r>
                <a:rPr lang="fr-MA" sz="3600" b="1" dirty="0">
                  <a:solidFill>
                    <a:schemeClr val="bg1"/>
                  </a:solidFill>
                  <a:effectLst>
                    <a:outerShdw blurRad="38100" dist="38100" dir="2700000" algn="tl">
                      <a:srgbClr val="000000">
                        <a:alpha val="43137"/>
                      </a:srgbClr>
                    </a:outerShdw>
                  </a:effectLst>
                  <a:latin typeface="Montserrat" panose="00000800000000000000" pitchFamily="2" charset="0"/>
                </a:rPr>
                <a:t>1</a:t>
              </a:r>
              <a:endParaRPr lang="fr-FR" sz="3600" dirty="0">
                <a:solidFill>
                  <a:schemeClr val="bg1"/>
                </a:solidFill>
                <a:latin typeface="Montserrat" panose="00000800000000000000" pitchFamily="2" charset="0"/>
              </a:endParaRPr>
            </a:p>
          </p:txBody>
        </p:sp>
      </p:grpSp>
    </p:spTree>
    <p:extLst>
      <p:ext uri="{BB962C8B-B14F-4D97-AF65-F5344CB8AC3E}">
        <p14:creationId xmlns:p14="http://schemas.microsoft.com/office/powerpoint/2010/main" val="3055929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E9765A19-2596-CB8C-00BE-EA15D0366598}"/>
              </a:ext>
            </a:extLst>
          </p:cNvPr>
          <p:cNvSpPr txBox="1"/>
          <p:nvPr/>
        </p:nvSpPr>
        <p:spPr>
          <a:xfrm>
            <a:off x="519575" y="584954"/>
            <a:ext cx="10940202" cy="615553"/>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mj-lt"/>
              <a:buAutoNum type="alphaLcPeriod"/>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
                <a:srgbClr val="4472C4"/>
              </a:buClr>
              <a:buSzTx/>
              <a:tabLst/>
              <a:defRPr/>
            </a:pPr>
            <a:r>
              <a:rPr kumimoji="0" lang="fr-FR" sz="16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Dans l’esprit de partage des Community Media, nous recommandons d’activer deux licences :</a:t>
            </a:r>
            <a:endParaRPr kumimoji="0" lang="fr-FR" sz="160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grpSp>
        <p:nvGrpSpPr>
          <p:cNvPr id="24" name="Groupe 23">
            <a:extLst>
              <a:ext uri="{FF2B5EF4-FFF2-40B4-BE49-F238E27FC236}">
                <a16:creationId xmlns:a16="http://schemas.microsoft.com/office/drawing/2014/main" id="{97269A94-2102-949E-5460-49975F134295}"/>
              </a:ext>
            </a:extLst>
          </p:cNvPr>
          <p:cNvGrpSpPr/>
          <p:nvPr/>
        </p:nvGrpSpPr>
        <p:grpSpPr>
          <a:xfrm>
            <a:off x="3578820" y="1422346"/>
            <a:ext cx="2598815" cy="2434037"/>
            <a:chOff x="3578820" y="1422346"/>
            <a:chExt cx="2598815" cy="2434037"/>
          </a:xfrm>
          <a:effectLst>
            <a:outerShdw blurRad="63500" sx="102000" sy="102000" algn="ctr" rotWithShape="0">
              <a:prstClr val="black">
                <a:alpha val="40000"/>
              </a:prstClr>
            </a:outerShdw>
          </a:effectLst>
        </p:grpSpPr>
        <p:sp>
          <p:nvSpPr>
            <p:cNvPr id="12" name="Ellipse 11">
              <a:extLst>
                <a:ext uri="{FF2B5EF4-FFF2-40B4-BE49-F238E27FC236}">
                  <a16:creationId xmlns:a16="http://schemas.microsoft.com/office/drawing/2014/main" id="{656944DD-743B-DAA5-4AB3-717C5F5C5346}"/>
                </a:ext>
              </a:extLst>
            </p:cNvPr>
            <p:cNvSpPr/>
            <p:nvPr/>
          </p:nvSpPr>
          <p:spPr>
            <a:xfrm>
              <a:off x="3578820" y="1422346"/>
              <a:ext cx="2598815" cy="243403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7F00E24-C6E4-99D3-AB40-10FC74550865}"/>
                </a:ext>
              </a:extLst>
            </p:cNvPr>
            <p:cNvSpPr txBox="1"/>
            <p:nvPr/>
          </p:nvSpPr>
          <p:spPr>
            <a:xfrm>
              <a:off x="3633846" y="2533185"/>
              <a:ext cx="2380518" cy="942621"/>
            </a:xfrm>
            <a:prstGeom prst="rect">
              <a:avLst/>
            </a:prstGeom>
            <a:noFill/>
          </p:spPr>
          <p:txBody>
            <a:bodyPr wrap="square">
              <a:spAutoFit/>
            </a:bodyPr>
            <a:lstStyle/>
            <a:p>
              <a:pPr algn="ctr"/>
              <a:r>
                <a:rPr lang="fr-FR" sz="1600" dirty="0">
                  <a:latin typeface="Poppins" panose="00000500000000000000" pitchFamily="2" charset="0"/>
                  <a:cs typeface="Poppins" panose="00000500000000000000" pitchFamily="2" charset="0"/>
                </a:rPr>
                <a:t>Attribution-Non Commercial-ShareAlike</a:t>
              </a:r>
            </a:p>
          </p:txBody>
        </p:sp>
        <p:pic>
          <p:nvPicPr>
            <p:cNvPr id="15" name="Image 14">
              <a:extLst>
                <a:ext uri="{FF2B5EF4-FFF2-40B4-BE49-F238E27FC236}">
                  <a16:creationId xmlns:a16="http://schemas.microsoft.com/office/drawing/2014/main" id="{7EDC0E9E-A190-25FD-EDC7-76B531B31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034" y="1961606"/>
              <a:ext cx="1304385" cy="470898"/>
            </a:xfrm>
            <a:prstGeom prst="rect">
              <a:avLst/>
            </a:prstGeom>
          </p:spPr>
        </p:pic>
      </p:grpSp>
      <p:grpSp>
        <p:nvGrpSpPr>
          <p:cNvPr id="25" name="Groupe 24">
            <a:extLst>
              <a:ext uri="{FF2B5EF4-FFF2-40B4-BE49-F238E27FC236}">
                <a16:creationId xmlns:a16="http://schemas.microsoft.com/office/drawing/2014/main" id="{3FFC2FEE-A792-0F46-8170-77EAA40B19FA}"/>
              </a:ext>
            </a:extLst>
          </p:cNvPr>
          <p:cNvGrpSpPr/>
          <p:nvPr/>
        </p:nvGrpSpPr>
        <p:grpSpPr>
          <a:xfrm>
            <a:off x="6014365" y="1422345"/>
            <a:ext cx="2598815" cy="2434037"/>
            <a:chOff x="6014365" y="1422345"/>
            <a:chExt cx="2598815" cy="2434037"/>
          </a:xfrm>
          <a:solidFill>
            <a:srgbClr val="007DFF"/>
          </a:solidFill>
          <a:effectLst>
            <a:outerShdw blurRad="63500" sx="102000" sy="102000" algn="ctr" rotWithShape="0">
              <a:prstClr val="black">
                <a:alpha val="40000"/>
              </a:prstClr>
            </a:outerShdw>
          </a:effectLst>
        </p:grpSpPr>
        <p:sp>
          <p:nvSpPr>
            <p:cNvPr id="10" name="Ellipse 9">
              <a:extLst>
                <a:ext uri="{FF2B5EF4-FFF2-40B4-BE49-F238E27FC236}">
                  <a16:creationId xmlns:a16="http://schemas.microsoft.com/office/drawing/2014/main" id="{A23BFE6A-7ECF-DBEC-77FD-79436E16B301}"/>
                </a:ext>
              </a:extLst>
            </p:cNvPr>
            <p:cNvSpPr/>
            <p:nvPr/>
          </p:nvSpPr>
          <p:spPr>
            <a:xfrm>
              <a:off x="6014365" y="1422345"/>
              <a:ext cx="2598815" cy="2434037"/>
            </a:xfrm>
            <a:prstGeom prst="ellipse">
              <a:avLst/>
            </a:prstGeom>
            <a:grp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65AC51A-9C9F-EDC5-F965-0F37199DB579}"/>
                </a:ext>
              </a:extLst>
            </p:cNvPr>
            <p:cNvSpPr txBox="1"/>
            <p:nvPr/>
          </p:nvSpPr>
          <p:spPr>
            <a:xfrm>
              <a:off x="6272604" y="2533185"/>
              <a:ext cx="2082334" cy="942621"/>
            </a:xfrm>
            <a:prstGeom prst="rect">
              <a:avLst/>
            </a:prstGeom>
            <a:noFill/>
          </p:spPr>
          <p:txBody>
            <a:bodyPr wrap="square">
              <a:spAutoFit/>
            </a:bodyPr>
            <a:lstStyle/>
            <a:p>
              <a:pPr algn="ctr"/>
              <a:r>
                <a:rPr lang="fr-FR" sz="16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Attribution-Non Commercial-NoDerivs</a:t>
              </a:r>
            </a:p>
          </p:txBody>
        </p:sp>
        <p:pic>
          <p:nvPicPr>
            <p:cNvPr id="19" name="Image 18">
              <a:extLst>
                <a:ext uri="{FF2B5EF4-FFF2-40B4-BE49-F238E27FC236}">
                  <a16:creationId xmlns:a16="http://schemas.microsoft.com/office/drawing/2014/main" id="{97DA6C25-98FC-F7A9-A267-16D30CB60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579" y="1961606"/>
              <a:ext cx="1304385" cy="475874"/>
            </a:xfrm>
            <a:prstGeom prst="rect">
              <a:avLst/>
            </a:prstGeom>
            <a:grpFill/>
          </p:spPr>
        </p:pic>
      </p:grpSp>
      <p:sp>
        <p:nvSpPr>
          <p:cNvPr id="22" name="ZoneTexte 21">
            <a:extLst>
              <a:ext uri="{FF2B5EF4-FFF2-40B4-BE49-F238E27FC236}">
                <a16:creationId xmlns:a16="http://schemas.microsoft.com/office/drawing/2014/main" id="{E125F272-3DDB-1C1A-63DA-C549BA4A14DB}"/>
              </a:ext>
            </a:extLst>
          </p:cNvPr>
          <p:cNvSpPr txBox="1"/>
          <p:nvPr/>
        </p:nvSpPr>
        <p:spPr>
          <a:xfrm>
            <a:off x="519575" y="4043549"/>
            <a:ext cx="10940201" cy="2062103"/>
          </a:xfrm>
          <a:prstGeom prst="rect">
            <a:avLst/>
          </a:prstGeom>
          <a:noFill/>
        </p:spPr>
        <p:txBody>
          <a:bodyPr wrap="square">
            <a:spAutoFit/>
          </a:bodyPr>
          <a:lstStyle/>
          <a:p>
            <a:pPr marL="285750" indent="-285750" algn="just">
              <a:buClr>
                <a:srgbClr val="4472C4"/>
              </a:buClr>
              <a:buFont typeface="Wingdings" panose="05000000000000000000" pitchFamily="2" charset="2"/>
              <a:buChar char="§"/>
            </a:pPr>
            <a:r>
              <a:rPr lang="fr-FR" sz="1600" dirty="0">
                <a:latin typeface="Poppins" panose="00000500000000000000" pitchFamily="2" charset="0"/>
                <a:cs typeface="Poppins" panose="00000500000000000000" pitchFamily="2" charset="0"/>
              </a:rPr>
              <a:t>Ces licences autorisent le partage non commercial à condition que l'attribution complète soit attribuée au(x) créateur(s) original(s) et qu'elles protègent les droits d'auteur du créateur. </a:t>
            </a:r>
          </a:p>
          <a:p>
            <a:pPr marL="285750" indent="-285750" algn="just">
              <a:buClr>
                <a:srgbClr val="4472C4"/>
              </a:buClr>
              <a:buFont typeface="Wingdings" panose="05000000000000000000" pitchFamily="2" charset="2"/>
              <a:buChar char="§"/>
            </a:pPr>
            <a:endParaRPr lang="fr-FR" sz="1600" dirty="0">
              <a:latin typeface="Poppins" panose="00000500000000000000" pitchFamily="2" charset="0"/>
              <a:cs typeface="Poppins" panose="00000500000000000000" pitchFamily="2" charset="0"/>
            </a:endParaRPr>
          </a:p>
          <a:p>
            <a:pPr marL="285750" indent="-285750" algn="just">
              <a:buClr>
                <a:srgbClr val="4472C4"/>
              </a:buClr>
              <a:buFont typeface="Wingdings" panose="05000000000000000000" pitchFamily="2" charset="2"/>
              <a:buChar char="§"/>
            </a:pPr>
            <a:r>
              <a:rPr lang="fr-FR" sz="1600" dirty="0">
                <a:latin typeface="Poppins" panose="00000500000000000000" pitchFamily="2" charset="0"/>
                <a:cs typeface="Poppins" panose="00000500000000000000" pitchFamily="2" charset="0"/>
              </a:rPr>
              <a:t>L'utilisation par défaut d’Attribution-Non Commercial-ShareAlike permet à d'autres personnes de partager des œuvres, ainsi que de remixer et de s'appuyer sur les œuvres d'autres personnes. Attribution-Non Commercial-NoDerivs peut être utilisé dans les rares cas où un créateur souhaite uniquement partager une œuvre dans son intégralité sans possibilité de réutiliser une plus petite partie de celle-ci. </a:t>
            </a:r>
          </a:p>
        </p:txBody>
      </p:sp>
      <p:sp>
        <p:nvSpPr>
          <p:cNvPr id="2" name="Espace réservé du numéro de diapositive 1">
            <a:extLst>
              <a:ext uri="{FF2B5EF4-FFF2-40B4-BE49-F238E27FC236}">
                <a16:creationId xmlns:a16="http://schemas.microsoft.com/office/drawing/2014/main" id="{62046F8D-59BE-7AD7-EF1A-7A4A13AE67FE}"/>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18020924"/>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3B5F93-9381-D1EF-4F2A-F5CDC057E11E}"/>
              </a:ext>
            </a:extLst>
          </p:cNvPr>
          <p:cNvSpPr/>
          <p:nvPr/>
        </p:nvSpPr>
        <p:spPr>
          <a:xfrm>
            <a:off x="0" y="1"/>
            <a:ext cx="12192000" cy="2276060"/>
          </a:xfrm>
          <a:prstGeom prst="rect">
            <a:avLst/>
          </a:prstGeom>
          <a:solidFill>
            <a:srgbClr val="007D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6" name="ZoneTexte 5">
            <a:extLst>
              <a:ext uri="{FF2B5EF4-FFF2-40B4-BE49-F238E27FC236}">
                <a16:creationId xmlns:a16="http://schemas.microsoft.com/office/drawing/2014/main" id="{BA14198E-FA16-CE95-11C3-980B7F3C9432}"/>
              </a:ext>
            </a:extLst>
          </p:cNvPr>
          <p:cNvSpPr txBox="1"/>
          <p:nvPr/>
        </p:nvSpPr>
        <p:spPr>
          <a:xfrm>
            <a:off x="2756315" y="613934"/>
            <a:ext cx="7659898" cy="954107"/>
          </a:xfrm>
          <a:prstGeom prst="rect">
            <a:avLst/>
          </a:prstGeom>
          <a:noFill/>
        </p:spPr>
        <p:txBody>
          <a:bodyPr wrap="square">
            <a:spAutoFit/>
          </a:bodyPr>
          <a:lstStyle/>
          <a:p>
            <a:pPr algn="r"/>
            <a:r>
              <a:rPr lang="fr-FR" sz="2800" b="1" spc="300" dirty="0">
                <a:latin typeface="Poppins" panose="00000500000000000000" pitchFamily="2" charset="0"/>
                <a:cs typeface="Poppins" panose="00000500000000000000" pitchFamily="2" charset="0"/>
              </a:rPr>
              <a:t>Découvrez toutes les licences </a:t>
            </a:r>
            <a:r>
              <a:rPr lang="fr-FR" sz="2800" b="1" spc="300" dirty="0">
                <a:solidFill>
                  <a:schemeClr val="bg1"/>
                </a:solidFill>
                <a:latin typeface="Poppins" panose="00000500000000000000" pitchFamily="2" charset="0"/>
                <a:cs typeface="Poppins" panose="00000500000000000000" pitchFamily="2" charset="0"/>
              </a:rPr>
              <a:t>Creative Commons</a:t>
            </a:r>
            <a:endParaRPr lang="fr-FR" sz="2800" b="1" spc="3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4" name="Image 3">
            <a:extLst>
              <a:ext uri="{FF2B5EF4-FFF2-40B4-BE49-F238E27FC236}">
                <a16:creationId xmlns:a16="http://schemas.microsoft.com/office/drawing/2014/main" id="{24042BEA-60AD-C4CC-AAA9-01C5F3F4F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289" y="526526"/>
            <a:ext cx="1128922" cy="1128922"/>
          </a:xfrm>
          <a:prstGeom prst="rect">
            <a:avLst/>
          </a:prstGeom>
        </p:spPr>
      </p:pic>
      <p:sp>
        <p:nvSpPr>
          <p:cNvPr id="9" name="ZoneTexte 8">
            <a:extLst>
              <a:ext uri="{FF2B5EF4-FFF2-40B4-BE49-F238E27FC236}">
                <a16:creationId xmlns:a16="http://schemas.microsoft.com/office/drawing/2014/main" id="{B531CE2C-B268-6F56-BF0D-18C28A60C473}"/>
              </a:ext>
            </a:extLst>
          </p:cNvPr>
          <p:cNvSpPr txBox="1"/>
          <p:nvPr/>
        </p:nvSpPr>
        <p:spPr>
          <a:xfrm>
            <a:off x="669102" y="2937037"/>
            <a:ext cx="10767066" cy="1446550"/>
          </a:xfrm>
          <a:prstGeom prst="rect">
            <a:avLst/>
          </a:prstGeom>
          <a:noFill/>
        </p:spPr>
        <p:txBody>
          <a:bodyPr wrap="square">
            <a:spAutoFit/>
          </a:bodyPr>
          <a:lstStyle/>
          <a:p>
            <a:pPr>
              <a:buClr>
                <a:srgbClr val="4472C4"/>
              </a:buClr>
            </a:pPr>
            <a:endParaRPr lang="fr-FR" sz="1600"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r>
              <a:rPr lang="fr-FR" sz="1600" dirty="0">
                <a:latin typeface="Poppins" panose="00000500000000000000" pitchFamily="2" charset="0"/>
                <a:cs typeface="Poppins" panose="00000500000000000000" pitchFamily="2" charset="0"/>
              </a:rPr>
              <a:t>Accédez à Administrer &gt; Modules</a:t>
            </a:r>
          </a:p>
          <a:p>
            <a:pPr marL="342900" indent="-342900">
              <a:buClr>
                <a:srgbClr val="4472C4"/>
              </a:buClr>
              <a:buFont typeface="+mj-lt"/>
              <a:buAutoNum type="arabicPeriod"/>
            </a:pPr>
            <a:endParaRPr lang="fr-FR" sz="800"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r>
              <a:rPr lang="fr-FR" sz="1600" dirty="0">
                <a:latin typeface="Poppins" panose="00000500000000000000" pitchFamily="2" charset="0"/>
                <a:cs typeface="Poppins" panose="00000500000000000000" pitchFamily="2" charset="0"/>
              </a:rPr>
              <a:t>Sélectionnez le module Creative Commons dans le bloc Recherche et métadonnées.</a:t>
            </a:r>
          </a:p>
          <a:p>
            <a:pPr marL="342900" indent="-342900">
              <a:buClr>
                <a:srgbClr val="4472C4"/>
              </a:buClr>
              <a:buFont typeface="+mj-lt"/>
              <a:buAutoNum type="arabicPeriod"/>
            </a:pPr>
            <a:endParaRPr lang="fr-FR" sz="1600" dirty="0">
              <a:latin typeface="Poppins" panose="00000500000000000000" pitchFamily="2" charset="0"/>
              <a:cs typeface="Poppins" panose="00000500000000000000" pitchFamily="2" charset="0"/>
            </a:endParaRPr>
          </a:p>
          <a:p>
            <a:pPr>
              <a:buClr>
                <a:srgbClr val="4472C4"/>
              </a:buClr>
            </a:pPr>
            <a:endParaRPr lang="fr-FR" sz="1600" dirty="0">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E2144949-22ED-AB24-D3F2-476E09CB98E9}"/>
              </a:ext>
            </a:extLst>
          </p:cNvPr>
          <p:cNvSpPr txBox="1"/>
          <p:nvPr/>
        </p:nvSpPr>
        <p:spPr>
          <a:xfrm>
            <a:off x="669102" y="2664963"/>
            <a:ext cx="6102626" cy="369332"/>
          </a:xfrm>
          <a:prstGeom prst="rect">
            <a:avLst/>
          </a:prstGeom>
          <a:noFill/>
        </p:spPr>
        <p:txBody>
          <a:bodyPr wrap="square">
            <a:spAutoFit/>
          </a:bodyPr>
          <a:lstStyle/>
          <a:p>
            <a:r>
              <a:rPr lang="fr-FR" b="1" dirty="0">
                <a:latin typeface="Poppins" panose="00000500000000000000" pitchFamily="2" charset="0"/>
                <a:cs typeface="Poppins" panose="00000500000000000000" pitchFamily="2" charset="0"/>
              </a:rPr>
              <a:t>Activation de Creative Commons</a:t>
            </a:r>
          </a:p>
        </p:txBody>
      </p:sp>
      <p:pic>
        <p:nvPicPr>
          <p:cNvPr id="7" name="Image 6" descr="(capture d'écran)">
            <a:extLst>
              <a:ext uri="{FF2B5EF4-FFF2-40B4-BE49-F238E27FC236}">
                <a16:creationId xmlns:a16="http://schemas.microsoft.com/office/drawing/2014/main" id="{0EA6F6E6-3BCF-F32B-D85E-17348072D9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807" y="4001960"/>
            <a:ext cx="10703998" cy="1446550"/>
          </a:xfrm>
          <a:prstGeom prst="rect">
            <a:avLst/>
          </a:prstGeom>
          <a:noFill/>
          <a:ln>
            <a:noFill/>
          </a:ln>
        </p:spPr>
      </p:pic>
      <p:sp>
        <p:nvSpPr>
          <p:cNvPr id="10" name="ZoneTexte 9">
            <a:extLst>
              <a:ext uri="{FF2B5EF4-FFF2-40B4-BE49-F238E27FC236}">
                <a16:creationId xmlns:a16="http://schemas.microsoft.com/office/drawing/2014/main" id="{D71920B0-4A3D-D113-CCE3-04F7552A58BF}"/>
              </a:ext>
            </a:extLst>
          </p:cNvPr>
          <p:cNvSpPr txBox="1"/>
          <p:nvPr/>
        </p:nvSpPr>
        <p:spPr>
          <a:xfrm>
            <a:off x="669102" y="5602302"/>
            <a:ext cx="10244063" cy="338554"/>
          </a:xfrm>
          <a:prstGeom prst="rect">
            <a:avLst/>
          </a:prstGeom>
          <a:noFill/>
        </p:spPr>
        <p:txBody>
          <a:bodyPr wrap="square">
            <a:spAutoFit/>
          </a:bodyPr>
          <a:lstStyle/>
          <a:p>
            <a:pPr marL="342900" indent="-342900">
              <a:buClr>
                <a:srgbClr val="4472C4"/>
              </a:buClr>
              <a:buFont typeface="+mj-lt"/>
              <a:buAutoNum type="arabicPeriod" startAt="3"/>
            </a:pPr>
            <a:r>
              <a:rPr lang="fr-FR" sz="1600" dirty="0">
                <a:latin typeface="Poppins" panose="00000500000000000000" pitchFamily="2" charset="0"/>
                <a:cs typeface="Poppins" panose="00000500000000000000" pitchFamily="2" charset="0"/>
              </a:rPr>
              <a:t>Faites défiler vers le bas de la page et cliquez sur Enregistrer la configuration.</a:t>
            </a:r>
          </a:p>
        </p:txBody>
      </p:sp>
      <p:sp>
        <p:nvSpPr>
          <p:cNvPr id="2" name="Espace réservé du numéro de diapositive 1">
            <a:extLst>
              <a:ext uri="{FF2B5EF4-FFF2-40B4-BE49-F238E27FC236}">
                <a16:creationId xmlns:a16="http://schemas.microsoft.com/office/drawing/2014/main" id="{F284FC81-50D1-1F93-D4E2-48EE7EFF2885}"/>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33826662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531CE2C-B268-6F56-BF0D-18C28A60C473}"/>
              </a:ext>
            </a:extLst>
          </p:cNvPr>
          <p:cNvSpPr txBox="1"/>
          <p:nvPr/>
        </p:nvSpPr>
        <p:spPr>
          <a:xfrm>
            <a:off x="649795" y="2194833"/>
            <a:ext cx="10452214" cy="1107996"/>
          </a:xfrm>
          <a:prstGeom prst="rect">
            <a:avLst/>
          </a:prstGeom>
          <a:noFill/>
        </p:spPr>
        <p:txBody>
          <a:bodyPr wrap="square">
            <a:spAutoFit/>
          </a:bodyPr>
          <a:lstStyle/>
          <a:p>
            <a:r>
              <a:rPr lang="fr-FR" b="1" dirty="0">
                <a:latin typeface="Poppins" panose="00000500000000000000" pitchFamily="2" charset="0"/>
                <a:cs typeface="Poppins" panose="00000500000000000000" pitchFamily="2" charset="0"/>
              </a:rPr>
              <a:t>Configuration de Creative Commons</a:t>
            </a:r>
            <a:endParaRPr lang="fr-FR" sz="1600" b="1"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endParaRPr lang="fr-FR" sz="1600"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r>
              <a:rPr lang="fr-FR" sz="1600" dirty="0">
                <a:latin typeface="Poppins" panose="00000500000000000000" pitchFamily="2" charset="0"/>
                <a:cs typeface="Poppins" panose="00000500000000000000" pitchFamily="2" charset="0"/>
              </a:rPr>
              <a:t>Accédez à Administrer &gt; Configuration &gt; Recherche et métadonnées &gt; Creative Commons &gt; Paramètres.</a:t>
            </a:r>
            <a:endParaRPr lang="fr-FR" sz="1600" b="1" dirty="0">
              <a:latin typeface="Poppins" panose="00000500000000000000" pitchFamily="2" charset="0"/>
              <a:cs typeface="Poppins" panose="00000500000000000000" pitchFamily="2" charset="0"/>
            </a:endParaRPr>
          </a:p>
        </p:txBody>
      </p:sp>
      <p:grpSp>
        <p:nvGrpSpPr>
          <p:cNvPr id="25" name="Groupe 24">
            <a:extLst>
              <a:ext uri="{FF2B5EF4-FFF2-40B4-BE49-F238E27FC236}">
                <a16:creationId xmlns:a16="http://schemas.microsoft.com/office/drawing/2014/main" id="{EFB88275-DA92-3758-8482-228C51B09B87}"/>
              </a:ext>
            </a:extLst>
          </p:cNvPr>
          <p:cNvGrpSpPr/>
          <p:nvPr/>
        </p:nvGrpSpPr>
        <p:grpSpPr>
          <a:xfrm>
            <a:off x="2974976" y="3144659"/>
            <a:ext cx="6589122" cy="3496805"/>
            <a:chOff x="2974976" y="3015452"/>
            <a:chExt cx="6589122" cy="3496805"/>
          </a:xfrm>
        </p:grpSpPr>
        <p:pic>
          <p:nvPicPr>
            <p:cNvPr id="18" name="Image 17" descr="(capture d'écran)">
              <a:extLst>
                <a:ext uri="{FF2B5EF4-FFF2-40B4-BE49-F238E27FC236}">
                  <a16:creationId xmlns:a16="http://schemas.microsoft.com/office/drawing/2014/main" id="{C5A69550-90F2-5B1C-8680-E4CA8B15BF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4976" y="3302829"/>
              <a:ext cx="6589122" cy="3209428"/>
            </a:xfrm>
            <a:prstGeom prst="rect">
              <a:avLst/>
            </a:prstGeom>
            <a:noFill/>
            <a:ln>
              <a:noFill/>
            </a:ln>
          </p:spPr>
        </p:pic>
        <p:pic>
          <p:nvPicPr>
            <p:cNvPr id="24" name="Image 23" descr="(capture d'écran)">
              <a:extLst>
                <a:ext uri="{FF2B5EF4-FFF2-40B4-BE49-F238E27FC236}">
                  <a16:creationId xmlns:a16="http://schemas.microsoft.com/office/drawing/2014/main" id="{7426D449-3C35-7460-3A34-3BCA3081EE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4549" y="3015452"/>
              <a:ext cx="6357748" cy="341995"/>
            </a:xfrm>
            <a:prstGeom prst="rect">
              <a:avLst/>
            </a:prstGeom>
            <a:noFill/>
            <a:ln>
              <a:noFill/>
            </a:ln>
          </p:spPr>
        </p:pic>
      </p:grpSp>
      <p:sp>
        <p:nvSpPr>
          <p:cNvPr id="27" name="Rectangle 26">
            <a:extLst>
              <a:ext uri="{FF2B5EF4-FFF2-40B4-BE49-F238E27FC236}">
                <a16:creationId xmlns:a16="http://schemas.microsoft.com/office/drawing/2014/main" id="{956D1BA7-14D5-532E-BA69-B30387FC88BF}"/>
              </a:ext>
            </a:extLst>
          </p:cNvPr>
          <p:cNvSpPr/>
          <p:nvPr/>
        </p:nvSpPr>
        <p:spPr>
          <a:xfrm>
            <a:off x="0" y="1"/>
            <a:ext cx="12192000" cy="1907455"/>
          </a:xfrm>
          <a:prstGeom prst="rect">
            <a:avLst/>
          </a:prstGeom>
          <a:solidFill>
            <a:srgbClr val="007D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30" name="ZoneTexte 29">
            <a:extLst>
              <a:ext uri="{FF2B5EF4-FFF2-40B4-BE49-F238E27FC236}">
                <a16:creationId xmlns:a16="http://schemas.microsoft.com/office/drawing/2014/main" id="{2D533A5A-F5E8-C4AA-56BB-79980035FFDF}"/>
              </a:ext>
            </a:extLst>
          </p:cNvPr>
          <p:cNvSpPr txBox="1"/>
          <p:nvPr/>
        </p:nvSpPr>
        <p:spPr>
          <a:xfrm>
            <a:off x="2726498" y="496246"/>
            <a:ext cx="7659898" cy="954107"/>
          </a:xfrm>
          <a:prstGeom prst="rect">
            <a:avLst/>
          </a:prstGeom>
          <a:noFill/>
        </p:spPr>
        <p:txBody>
          <a:bodyPr wrap="square">
            <a:spAutoFit/>
          </a:bodyPr>
          <a:lstStyle/>
          <a:p>
            <a:pPr algn="r"/>
            <a:r>
              <a:rPr lang="fr-FR" sz="2800" b="1" spc="300" dirty="0">
                <a:latin typeface="Poppins" panose="00000500000000000000" pitchFamily="2" charset="0"/>
                <a:cs typeface="Poppins" panose="00000500000000000000" pitchFamily="2" charset="0"/>
              </a:rPr>
              <a:t>Découvrez toutes les licences </a:t>
            </a:r>
            <a:r>
              <a:rPr lang="fr-FR" sz="2800" b="1" spc="300" dirty="0">
                <a:solidFill>
                  <a:schemeClr val="bg1"/>
                </a:solidFill>
                <a:latin typeface="Poppins" panose="00000500000000000000" pitchFamily="2" charset="0"/>
                <a:cs typeface="Poppins" panose="00000500000000000000" pitchFamily="2" charset="0"/>
              </a:rPr>
              <a:t>Creative Commons</a:t>
            </a:r>
            <a:endParaRPr lang="fr-FR" sz="2800" b="1" spc="3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41" name="Image 40">
            <a:extLst>
              <a:ext uri="{FF2B5EF4-FFF2-40B4-BE49-F238E27FC236}">
                <a16:creationId xmlns:a16="http://schemas.microsoft.com/office/drawing/2014/main" id="{58BD4D49-A49E-64ED-AEA8-4F575C5CE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472" y="408838"/>
            <a:ext cx="1128922" cy="1128922"/>
          </a:xfrm>
          <a:prstGeom prst="rect">
            <a:avLst/>
          </a:prstGeom>
        </p:spPr>
      </p:pic>
      <p:sp>
        <p:nvSpPr>
          <p:cNvPr id="2" name="Espace réservé du numéro de diapositive 1">
            <a:extLst>
              <a:ext uri="{FF2B5EF4-FFF2-40B4-BE49-F238E27FC236}">
                <a16:creationId xmlns:a16="http://schemas.microsoft.com/office/drawing/2014/main" id="{87CC7B77-1C8E-4F24-68AE-9845D297DCA1}"/>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205047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F13155-9508-EA70-005A-ABE25A9D6EAC}"/>
              </a:ext>
            </a:extLst>
          </p:cNvPr>
          <p:cNvSpPr/>
          <p:nvPr/>
        </p:nvSpPr>
        <p:spPr>
          <a:xfrm>
            <a:off x="0" y="1"/>
            <a:ext cx="12192000" cy="2276060"/>
          </a:xfrm>
          <a:prstGeom prst="rect">
            <a:avLst/>
          </a:prstGeom>
          <a:solidFill>
            <a:srgbClr val="007D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11" name="ZoneTexte 10">
            <a:extLst>
              <a:ext uri="{FF2B5EF4-FFF2-40B4-BE49-F238E27FC236}">
                <a16:creationId xmlns:a16="http://schemas.microsoft.com/office/drawing/2014/main" id="{8DE1B906-E4C1-EEAB-2A03-BD60230C5C5D}"/>
              </a:ext>
            </a:extLst>
          </p:cNvPr>
          <p:cNvSpPr txBox="1"/>
          <p:nvPr/>
        </p:nvSpPr>
        <p:spPr>
          <a:xfrm>
            <a:off x="2706619" y="641098"/>
            <a:ext cx="7659898" cy="954107"/>
          </a:xfrm>
          <a:prstGeom prst="rect">
            <a:avLst/>
          </a:prstGeom>
          <a:noFill/>
        </p:spPr>
        <p:txBody>
          <a:bodyPr wrap="square">
            <a:spAutoFit/>
          </a:bodyPr>
          <a:lstStyle/>
          <a:p>
            <a:pPr algn="r"/>
            <a:r>
              <a:rPr lang="fr-FR" sz="2800" b="1" spc="300" dirty="0">
                <a:latin typeface="Poppins" panose="00000500000000000000" pitchFamily="2" charset="0"/>
                <a:cs typeface="Poppins" panose="00000500000000000000" pitchFamily="2" charset="0"/>
              </a:rPr>
              <a:t>Découvrez toutes les licences </a:t>
            </a:r>
            <a:r>
              <a:rPr lang="fr-FR" sz="2800" b="1" spc="300" dirty="0">
                <a:solidFill>
                  <a:schemeClr val="bg1"/>
                </a:solidFill>
                <a:latin typeface="Poppins" panose="00000500000000000000" pitchFamily="2" charset="0"/>
                <a:cs typeface="Poppins" panose="00000500000000000000" pitchFamily="2" charset="0"/>
              </a:rPr>
              <a:t>Creative Commons</a:t>
            </a:r>
            <a:endParaRPr lang="fr-FR" sz="2800" b="1" spc="3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12" name="Image 11">
            <a:extLst>
              <a:ext uri="{FF2B5EF4-FFF2-40B4-BE49-F238E27FC236}">
                <a16:creationId xmlns:a16="http://schemas.microsoft.com/office/drawing/2014/main" id="{56BBADDA-D79A-9B17-EAF0-4FCF0E0D2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593" y="553690"/>
            <a:ext cx="1128922" cy="1128922"/>
          </a:xfrm>
          <a:prstGeom prst="rect">
            <a:avLst/>
          </a:prstGeom>
        </p:spPr>
      </p:pic>
      <p:sp>
        <p:nvSpPr>
          <p:cNvPr id="13" name="ZoneTexte 12">
            <a:extLst>
              <a:ext uri="{FF2B5EF4-FFF2-40B4-BE49-F238E27FC236}">
                <a16:creationId xmlns:a16="http://schemas.microsoft.com/office/drawing/2014/main" id="{534691CB-1E0B-944A-684F-B8379C7B5BE0}"/>
              </a:ext>
            </a:extLst>
          </p:cNvPr>
          <p:cNvSpPr txBox="1"/>
          <p:nvPr/>
        </p:nvSpPr>
        <p:spPr>
          <a:xfrm>
            <a:off x="679612" y="2664781"/>
            <a:ext cx="10452214" cy="861774"/>
          </a:xfrm>
          <a:prstGeom prst="rect">
            <a:avLst/>
          </a:prstGeom>
          <a:noFill/>
        </p:spPr>
        <p:txBody>
          <a:bodyPr wrap="square">
            <a:spAutoFit/>
          </a:bodyPr>
          <a:lstStyle/>
          <a:p>
            <a:r>
              <a:rPr lang="fr-FR" b="1" dirty="0">
                <a:latin typeface="Poppins" panose="00000500000000000000" pitchFamily="2" charset="0"/>
                <a:cs typeface="Poppins" panose="00000500000000000000" pitchFamily="2" charset="0"/>
              </a:rPr>
              <a:t>Configuration de Creative Commons</a:t>
            </a:r>
            <a:endParaRPr lang="fr-FR" sz="1600" b="1"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endParaRPr lang="fr-FR" sz="1600" dirty="0">
              <a:latin typeface="Poppins" panose="00000500000000000000" pitchFamily="2" charset="0"/>
              <a:cs typeface="Poppins" panose="00000500000000000000" pitchFamily="2" charset="0"/>
            </a:endParaRPr>
          </a:p>
          <a:p>
            <a:pPr marL="342900" indent="-342900">
              <a:buClr>
                <a:srgbClr val="4472C4"/>
              </a:buClr>
              <a:buFont typeface="+mj-lt"/>
              <a:buAutoNum type="arabicPeriod" startAt="2"/>
            </a:pPr>
            <a:r>
              <a:rPr lang="fr-FR" sz="1600" dirty="0">
                <a:latin typeface="Poppins" panose="00000500000000000000" pitchFamily="2" charset="0"/>
                <a:cs typeface="Poppins" panose="00000500000000000000" pitchFamily="2" charset="0"/>
              </a:rPr>
              <a:t>Dans le champ Locale, sélectionnez </a:t>
            </a:r>
            <a:r>
              <a:rPr lang="fr-FR" sz="1600" dirty="0" err="1">
                <a:latin typeface="Poppins" panose="00000500000000000000" pitchFamily="2" charset="0"/>
                <a:cs typeface="Poppins" panose="00000500000000000000" pitchFamily="2" charset="0"/>
              </a:rPr>
              <a:t>fr</a:t>
            </a:r>
            <a:r>
              <a:rPr lang="fr-FR" sz="1600" dirty="0">
                <a:latin typeface="Poppins" panose="00000500000000000000" pitchFamily="2" charset="0"/>
                <a:cs typeface="Poppins" panose="00000500000000000000" pitchFamily="2" charset="0"/>
              </a:rPr>
              <a:t>:</a:t>
            </a:r>
            <a:endParaRPr lang="fr-FR" sz="1600" b="1" dirty="0">
              <a:latin typeface="Poppins" panose="00000500000000000000" pitchFamily="2" charset="0"/>
              <a:cs typeface="Poppins" panose="00000500000000000000" pitchFamily="2" charset="0"/>
            </a:endParaRPr>
          </a:p>
        </p:txBody>
      </p:sp>
      <p:pic>
        <p:nvPicPr>
          <p:cNvPr id="15" name="Image 14" descr="(capture d'écran)">
            <a:extLst>
              <a:ext uri="{FF2B5EF4-FFF2-40B4-BE49-F238E27FC236}">
                <a16:creationId xmlns:a16="http://schemas.microsoft.com/office/drawing/2014/main" id="{0EADEB38-5864-BC7F-55B1-FD93ACF5B5A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43416" y="3829623"/>
            <a:ext cx="8105167" cy="1718953"/>
          </a:xfrm>
          <a:prstGeom prst="rect">
            <a:avLst/>
          </a:prstGeom>
          <a:noFill/>
          <a:ln>
            <a:noFill/>
          </a:ln>
          <a:effectLst>
            <a:outerShdw blurRad="50800" dist="38100" dir="8100000" algn="tr" rotWithShape="0">
              <a:prstClr val="black">
                <a:alpha val="40000"/>
              </a:prstClr>
            </a:outerShdw>
          </a:effectLst>
        </p:spPr>
      </p:pic>
      <p:sp>
        <p:nvSpPr>
          <p:cNvPr id="2" name="Espace réservé du numéro de diapositive 1">
            <a:extLst>
              <a:ext uri="{FF2B5EF4-FFF2-40B4-BE49-F238E27FC236}">
                <a16:creationId xmlns:a16="http://schemas.microsoft.com/office/drawing/2014/main" id="{43AE8F06-19F7-DE05-CFC2-3127A5FC1FAC}"/>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321334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F13155-9508-EA70-005A-ABE25A9D6EAC}"/>
              </a:ext>
            </a:extLst>
          </p:cNvPr>
          <p:cNvSpPr/>
          <p:nvPr/>
        </p:nvSpPr>
        <p:spPr>
          <a:xfrm>
            <a:off x="0" y="1"/>
            <a:ext cx="12192000" cy="2355573"/>
          </a:xfrm>
          <a:prstGeom prst="rect">
            <a:avLst/>
          </a:prstGeom>
          <a:solidFill>
            <a:srgbClr val="007D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11" name="ZoneTexte 10">
            <a:extLst>
              <a:ext uri="{FF2B5EF4-FFF2-40B4-BE49-F238E27FC236}">
                <a16:creationId xmlns:a16="http://schemas.microsoft.com/office/drawing/2014/main" id="{8DE1B906-E4C1-EEAB-2A03-BD60230C5C5D}"/>
              </a:ext>
            </a:extLst>
          </p:cNvPr>
          <p:cNvSpPr txBox="1"/>
          <p:nvPr/>
        </p:nvSpPr>
        <p:spPr>
          <a:xfrm>
            <a:off x="2656923" y="665946"/>
            <a:ext cx="7659898" cy="954107"/>
          </a:xfrm>
          <a:prstGeom prst="rect">
            <a:avLst/>
          </a:prstGeom>
          <a:noFill/>
        </p:spPr>
        <p:txBody>
          <a:bodyPr wrap="square">
            <a:spAutoFit/>
          </a:bodyPr>
          <a:lstStyle/>
          <a:p>
            <a:pPr algn="r"/>
            <a:r>
              <a:rPr lang="fr-FR" sz="2800" b="1" spc="300" dirty="0">
                <a:latin typeface="Poppins" panose="00000500000000000000" pitchFamily="2" charset="0"/>
                <a:cs typeface="Poppins" panose="00000500000000000000" pitchFamily="2" charset="0"/>
              </a:rPr>
              <a:t>Découvrez toutes les licences </a:t>
            </a:r>
            <a:r>
              <a:rPr lang="fr-FR" sz="2800" b="1" spc="300" dirty="0">
                <a:solidFill>
                  <a:schemeClr val="bg1"/>
                </a:solidFill>
                <a:latin typeface="Poppins" panose="00000500000000000000" pitchFamily="2" charset="0"/>
                <a:cs typeface="Poppins" panose="00000500000000000000" pitchFamily="2" charset="0"/>
              </a:rPr>
              <a:t>Creative Commons</a:t>
            </a:r>
            <a:endParaRPr lang="fr-FR" sz="2800" b="1" spc="3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12" name="Image 11">
            <a:extLst>
              <a:ext uri="{FF2B5EF4-FFF2-40B4-BE49-F238E27FC236}">
                <a16:creationId xmlns:a16="http://schemas.microsoft.com/office/drawing/2014/main" id="{56BBADDA-D79A-9B17-EAF0-4FCF0E0D2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897" y="578538"/>
            <a:ext cx="1128922" cy="1128922"/>
          </a:xfrm>
          <a:prstGeom prst="rect">
            <a:avLst/>
          </a:prstGeom>
        </p:spPr>
      </p:pic>
      <p:sp>
        <p:nvSpPr>
          <p:cNvPr id="13" name="ZoneTexte 12">
            <a:extLst>
              <a:ext uri="{FF2B5EF4-FFF2-40B4-BE49-F238E27FC236}">
                <a16:creationId xmlns:a16="http://schemas.microsoft.com/office/drawing/2014/main" id="{534691CB-1E0B-944A-684F-B8379C7B5BE0}"/>
              </a:ext>
            </a:extLst>
          </p:cNvPr>
          <p:cNvSpPr txBox="1"/>
          <p:nvPr/>
        </p:nvSpPr>
        <p:spPr>
          <a:xfrm>
            <a:off x="639855" y="2751891"/>
            <a:ext cx="10760328" cy="1354217"/>
          </a:xfrm>
          <a:prstGeom prst="rect">
            <a:avLst/>
          </a:prstGeom>
          <a:noFill/>
        </p:spPr>
        <p:txBody>
          <a:bodyPr wrap="square">
            <a:spAutoFit/>
          </a:bodyPr>
          <a:lstStyle/>
          <a:p>
            <a:r>
              <a:rPr lang="fr-FR" b="1" dirty="0">
                <a:latin typeface="Poppins" panose="00000500000000000000" pitchFamily="2" charset="0"/>
                <a:cs typeface="Poppins" panose="00000500000000000000" pitchFamily="2" charset="0"/>
              </a:rPr>
              <a:t>Configuration de Creative Commons</a:t>
            </a:r>
            <a:endParaRPr lang="fr-FR" sz="1600" b="1"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endParaRPr lang="fr-FR" sz="1600" dirty="0">
              <a:latin typeface="Poppins" panose="00000500000000000000" pitchFamily="2" charset="0"/>
              <a:cs typeface="Poppins" panose="00000500000000000000" pitchFamily="2" charset="0"/>
            </a:endParaRPr>
          </a:p>
          <a:p>
            <a:pPr marL="342900" indent="-342900" algn="just">
              <a:buClr>
                <a:srgbClr val="4472C4"/>
              </a:buClr>
              <a:buFont typeface="+mj-lt"/>
              <a:buAutoNum type="arabicPeriod" startAt="3"/>
            </a:pPr>
            <a:r>
              <a:rPr lang="fr-FR" sz="1600" dirty="0">
                <a:latin typeface="Poppins" panose="00000500000000000000" pitchFamily="2" charset="0"/>
                <a:cs typeface="Poppins" panose="00000500000000000000" pitchFamily="2" charset="0"/>
              </a:rPr>
              <a:t>Dans le champ Types de licences disponibles, sélectionnez Attribution-NonCommercial-ShareAlike et Attribution-NonCommercial-NoDerivs, utilisez la touche « commande » pour en sélectionner plusieurs si vous utilisez un Mac.</a:t>
            </a:r>
            <a:endParaRPr lang="fr-FR" sz="1600" b="1" dirty="0">
              <a:latin typeface="Poppins" panose="00000500000000000000" pitchFamily="2" charset="0"/>
              <a:cs typeface="Poppins" panose="00000500000000000000" pitchFamily="2" charset="0"/>
            </a:endParaRPr>
          </a:p>
        </p:txBody>
      </p:sp>
      <p:pic>
        <p:nvPicPr>
          <p:cNvPr id="2" name="Image 1" descr="(capture d'écran)">
            <a:extLst>
              <a:ext uri="{FF2B5EF4-FFF2-40B4-BE49-F238E27FC236}">
                <a16:creationId xmlns:a16="http://schemas.microsoft.com/office/drawing/2014/main" id="{8F385E81-08DE-99FC-56EE-C086888507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743" y="4360783"/>
            <a:ext cx="10704440" cy="1354217"/>
          </a:xfrm>
          <a:prstGeom prst="rect">
            <a:avLst/>
          </a:prstGeom>
          <a:noFill/>
          <a:ln>
            <a:noFill/>
          </a:ln>
          <a:effectLst>
            <a:outerShdw blurRad="50800" dist="38100" dir="8100000" algn="tr" rotWithShape="0">
              <a:prstClr val="black">
                <a:alpha val="40000"/>
              </a:prstClr>
            </a:outerShdw>
          </a:effectLst>
        </p:spPr>
      </p:pic>
      <p:sp>
        <p:nvSpPr>
          <p:cNvPr id="3" name="Espace réservé du numéro de diapositive 1">
            <a:extLst>
              <a:ext uri="{FF2B5EF4-FFF2-40B4-BE49-F238E27FC236}">
                <a16:creationId xmlns:a16="http://schemas.microsoft.com/office/drawing/2014/main" id="{4E7F29A2-9BCC-80F6-8FBA-2853D266CD6C}"/>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695317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F13155-9508-EA70-005A-ABE25A9D6EAC}"/>
              </a:ext>
            </a:extLst>
          </p:cNvPr>
          <p:cNvSpPr/>
          <p:nvPr/>
        </p:nvSpPr>
        <p:spPr>
          <a:xfrm>
            <a:off x="0" y="1"/>
            <a:ext cx="12192000" cy="2703442"/>
          </a:xfrm>
          <a:prstGeom prst="rect">
            <a:avLst/>
          </a:prstGeom>
          <a:solidFill>
            <a:srgbClr val="007D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solidFill>
                <a:schemeClr val="accent1">
                  <a:lumMod val="75000"/>
                </a:schemeClr>
              </a:solidFill>
            </a:endParaRPr>
          </a:p>
        </p:txBody>
      </p:sp>
      <p:sp>
        <p:nvSpPr>
          <p:cNvPr id="11" name="ZoneTexte 10">
            <a:extLst>
              <a:ext uri="{FF2B5EF4-FFF2-40B4-BE49-F238E27FC236}">
                <a16:creationId xmlns:a16="http://schemas.microsoft.com/office/drawing/2014/main" id="{8DE1B906-E4C1-EEAB-2A03-BD60230C5C5D}"/>
              </a:ext>
            </a:extLst>
          </p:cNvPr>
          <p:cNvSpPr txBox="1"/>
          <p:nvPr/>
        </p:nvSpPr>
        <p:spPr>
          <a:xfrm>
            <a:off x="2656923" y="864728"/>
            <a:ext cx="7659898" cy="954107"/>
          </a:xfrm>
          <a:prstGeom prst="rect">
            <a:avLst/>
          </a:prstGeom>
          <a:noFill/>
        </p:spPr>
        <p:txBody>
          <a:bodyPr wrap="square">
            <a:spAutoFit/>
          </a:bodyPr>
          <a:lstStyle/>
          <a:p>
            <a:pPr algn="r"/>
            <a:r>
              <a:rPr lang="fr-FR" sz="2800" b="1" spc="300" dirty="0">
                <a:latin typeface="Poppins" panose="00000500000000000000" pitchFamily="2" charset="0"/>
                <a:cs typeface="Poppins" panose="00000500000000000000" pitchFamily="2" charset="0"/>
              </a:rPr>
              <a:t>Découvrez toutes les licences </a:t>
            </a:r>
            <a:r>
              <a:rPr lang="fr-FR" sz="2800" b="1" spc="300" dirty="0">
                <a:solidFill>
                  <a:schemeClr val="bg1"/>
                </a:solidFill>
                <a:latin typeface="Poppins" panose="00000500000000000000" pitchFamily="2" charset="0"/>
                <a:cs typeface="Poppins" panose="00000500000000000000" pitchFamily="2" charset="0"/>
              </a:rPr>
              <a:t>Creative Commons</a:t>
            </a:r>
            <a:endParaRPr lang="fr-FR" sz="2800" b="1" spc="3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12" name="Image 11">
            <a:extLst>
              <a:ext uri="{FF2B5EF4-FFF2-40B4-BE49-F238E27FC236}">
                <a16:creationId xmlns:a16="http://schemas.microsoft.com/office/drawing/2014/main" id="{56BBADDA-D79A-9B17-EAF0-4FCF0E0D2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5897" y="777320"/>
            <a:ext cx="1128922" cy="1128922"/>
          </a:xfrm>
          <a:prstGeom prst="rect">
            <a:avLst/>
          </a:prstGeom>
        </p:spPr>
      </p:pic>
      <p:sp>
        <p:nvSpPr>
          <p:cNvPr id="13" name="ZoneTexte 12">
            <a:extLst>
              <a:ext uri="{FF2B5EF4-FFF2-40B4-BE49-F238E27FC236}">
                <a16:creationId xmlns:a16="http://schemas.microsoft.com/office/drawing/2014/main" id="{534691CB-1E0B-944A-684F-B8379C7B5BE0}"/>
              </a:ext>
            </a:extLst>
          </p:cNvPr>
          <p:cNvSpPr txBox="1"/>
          <p:nvPr/>
        </p:nvSpPr>
        <p:spPr>
          <a:xfrm>
            <a:off x="715836" y="3429000"/>
            <a:ext cx="10614773" cy="1600438"/>
          </a:xfrm>
          <a:prstGeom prst="rect">
            <a:avLst/>
          </a:prstGeom>
          <a:noFill/>
        </p:spPr>
        <p:txBody>
          <a:bodyPr wrap="square">
            <a:spAutoFit/>
          </a:bodyPr>
          <a:lstStyle/>
          <a:p>
            <a:r>
              <a:rPr lang="fr-FR" b="1" dirty="0">
                <a:latin typeface="Poppins" panose="00000500000000000000" pitchFamily="2" charset="0"/>
                <a:cs typeface="Poppins" panose="00000500000000000000" pitchFamily="2" charset="0"/>
              </a:rPr>
              <a:t>Configuration de Creative Commons</a:t>
            </a:r>
            <a:endParaRPr lang="fr-FR" sz="1600" b="1"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endParaRPr lang="fr-FR" sz="1600" dirty="0">
              <a:latin typeface="Poppins" panose="00000500000000000000" pitchFamily="2" charset="0"/>
              <a:cs typeface="Poppins" panose="00000500000000000000" pitchFamily="2" charset="0"/>
            </a:endParaRPr>
          </a:p>
          <a:p>
            <a:pPr marL="342900" indent="-342900" algn="just">
              <a:buClr>
                <a:srgbClr val="4472C4"/>
              </a:buClr>
              <a:buFont typeface="+mj-lt"/>
              <a:buAutoNum type="arabicPeriod" startAt="4"/>
            </a:pPr>
            <a:r>
              <a:rPr lang="fr-FR" sz="1600" dirty="0">
                <a:latin typeface="Poppins" panose="00000500000000000000" pitchFamily="2" charset="0"/>
                <a:cs typeface="Poppins" panose="00000500000000000000" pitchFamily="2" charset="0"/>
              </a:rPr>
              <a:t>Cochez la case Connexion sécurisée et choisissez un paramètre de thème différent si vous le souhaitez. Cela choisit essentiellement la couleur de la boîte ReCAPTCHA.</a:t>
            </a:r>
          </a:p>
          <a:p>
            <a:pPr marL="342900" indent="-342900" algn="just">
              <a:buClr>
                <a:srgbClr val="4472C4"/>
              </a:buClr>
              <a:buFont typeface="+mj-lt"/>
              <a:buAutoNum type="arabicPeriod" startAt="4"/>
            </a:pPr>
            <a:endParaRPr lang="fr-FR" sz="1600" dirty="0">
              <a:latin typeface="Poppins" panose="00000500000000000000" pitchFamily="2" charset="0"/>
              <a:cs typeface="Poppins" panose="00000500000000000000" pitchFamily="2" charset="0"/>
            </a:endParaRPr>
          </a:p>
          <a:p>
            <a:pPr marL="342900" indent="-342900" algn="just">
              <a:buClr>
                <a:srgbClr val="4472C4"/>
              </a:buClr>
              <a:buFont typeface="+mj-lt"/>
              <a:buAutoNum type="arabicPeriod" startAt="4"/>
            </a:pPr>
            <a:r>
              <a:rPr lang="fr-FR" sz="1600" dirty="0">
                <a:latin typeface="Poppins" panose="00000500000000000000" pitchFamily="2" charset="0"/>
                <a:cs typeface="Poppins" panose="00000500000000000000" pitchFamily="2" charset="0"/>
              </a:rPr>
              <a:t>Sélectionnez les champs de métadonnées disponibles que vous souhaitez utiliser.</a:t>
            </a:r>
          </a:p>
        </p:txBody>
      </p:sp>
      <p:sp>
        <p:nvSpPr>
          <p:cNvPr id="2" name="Espace réservé du numéro de diapositive 1">
            <a:extLst>
              <a:ext uri="{FF2B5EF4-FFF2-40B4-BE49-F238E27FC236}">
                <a16:creationId xmlns:a16="http://schemas.microsoft.com/office/drawing/2014/main" id="{6A22BFBF-1548-8BF5-FE09-2DFBC99907A9}"/>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719438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F13155-9508-EA70-005A-ABE25A9D6EAC}"/>
              </a:ext>
            </a:extLst>
          </p:cNvPr>
          <p:cNvSpPr/>
          <p:nvPr/>
        </p:nvSpPr>
        <p:spPr>
          <a:xfrm>
            <a:off x="0" y="1"/>
            <a:ext cx="12192000" cy="1858616"/>
          </a:xfrm>
          <a:prstGeom prst="rect">
            <a:avLst/>
          </a:prstGeom>
          <a:solidFill>
            <a:srgbClr val="007D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11" name="ZoneTexte 10">
            <a:extLst>
              <a:ext uri="{FF2B5EF4-FFF2-40B4-BE49-F238E27FC236}">
                <a16:creationId xmlns:a16="http://schemas.microsoft.com/office/drawing/2014/main" id="{8DE1B906-E4C1-EEAB-2A03-BD60230C5C5D}"/>
              </a:ext>
            </a:extLst>
          </p:cNvPr>
          <p:cNvSpPr txBox="1"/>
          <p:nvPr/>
        </p:nvSpPr>
        <p:spPr>
          <a:xfrm>
            <a:off x="2646984" y="457226"/>
            <a:ext cx="7659898" cy="954107"/>
          </a:xfrm>
          <a:prstGeom prst="rect">
            <a:avLst/>
          </a:prstGeom>
          <a:noFill/>
        </p:spPr>
        <p:txBody>
          <a:bodyPr wrap="square">
            <a:spAutoFit/>
          </a:bodyPr>
          <a:lstStyle/>
          <a:p>
            <a:pPr algn="r"/>
            <a:r>
              <a:rPr lang="fr-FR" sz="2800" b="1" spc="300" dirty="0">
                <a:latin typeface="Poppins" panose="00000500000000000000" pitchFamily="2" charset="0"/>
                <a:cs typeface="Poppins" panose="00000500000000000000" pitchFamily="2" charset="0"/>
              </a:rPr>
              <a:t>Découvrez toutes les licences </a:t>
            </a:r>
            <a:r>
              <a:rPr lang="fr-FR" sz="2800" b="1" spc="300" dirty="0">
                <a:solidFill>
                  <a:schemeClr val="bg1"/>
                </a:solidFill>
                <a:latin typeface="Poppins" panose="00000500000000000000" pitchFamily="2" charset="0"/>
                <a:cs typeface="Poppins" panose="00000500000000000000" pitchFamily="2" charset="0"/>
              </a:rPr>
              <a:t>Creative Commons</a:t>
            </a:r>
            <a:endParaRPr lang="fr-FR" sz="2800" b="1" spc="3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12" name="Image 11">
            <a:extLst>
              <a:ext uri="{FF2B5EF4-FFF2-40B4-BE49-F238E27FC236}">
                <a16:creationId xmlns:a16="http://schemas.microsoft.com/office/drawing/2014/main" id="{56BBADDA-D79A-9B17-EAF0-4FCF0E0D2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958" y="369818"/>
            <a:ext cx="1128922" cy="1128922"/>
          </a:xfrm>
          <a:prstGeom prst="rect">
            <a:avLst/>
          </a:prstGeom>
        </p:spPr>
      </p:pic>
      <p:sp>
        <p:nvSpPr>
          <p:cNvPr id="13" name="ZoneTexte 12">
            <a:extLst>
              <a:ext uri="{FF2B5EF4-FFF2-40B4-BE49-F238E27FC236}">
                <a16:creationId xmlns:a16="http://schemas.microsoft.com/office/drawing/2014/main" id="{534691CB-1E0B-944A-684F-B8379C7B5BE0}"/>
              </a:ext>
            </a:extLst>
          </p:cNvPr>
          <p:cNvSpPr txBox="1"/>
          <p:nvPr/>
        </p:nvSpPr>
        <p:spPr>
          <a:xfrm>
            <a:off x="536933" y="3152725"/>
            <a:ext cx="4879894" cy="1846659"/>
          </a:xfrm>
          <a:prstGeom prst="rect">
            <a:avLst/>
          </a:prstGeom>
          <a:noFill/>
        </p:spPr>
        <p:txBody>
          <a:bodyPr wrap="square">
            <a:spAutoFit/>
          </a:bodyPr>
          <a:lstStyle/>
          <a:p>
            <a:r>
              <a:rPr lang="fr-FR" b="1" dirty="0">
                <a:latin typeface="Poppins" panose="00000500000000000000" pitchFamily="2" charset="0"/>
                <a:cs typeface="Poppins" panose="00000500000000000000" pitchFamily="2" charset="0"/>
              </a:rPr>
              <a:t>Configuration de Creative Commons</a:t>
            </a:r>
            <a:endParaRPr lang="fr-FR" sz="1600" b="1"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endParaRPr lang="fr-FR" sz="1600" dirty="0">
              <a:latin typeface="Poppins" panose="00000500000000000000" pitchFamily="2" charset="0"/>
              <a:cs typeface="Poppins" panose="00000500000000000000" pitchFamily="2" charset="0"/>
            </a:endParaRPr>
          </a:p>
          <a:p>
            <a:pPr marL="342900" indent="-342900" algn="just">
              <a:buClr>
                <a:srgbClr val="4472C4"/>
              </a:buClr>
              <a:buFont typeface="+mj-lt"/>
              <a:buAutoNum type="arabicPeriod" startAt="6"/>
            </a:pPr>
            <a:r>
              <a:rPr lang="fr-FR" sz="1600" dirty="0">
                <a:latin typeface="Poppins" panose="00000500000000000000" pitchFamily="2" charset="0"/>
                <a:cs typeface="Poppins" panose="00000500000000000000" pitchFamily="2" charset="0"/>
              </a:rPr>
              <a:t>Sélectionnez les champs de métadonnées obligatoires que les utilisateurs doivent remplir avant d'appliquer la licence à un nœud. Le graphique ci-dessous montre nos recommandations minimales :</a:t>
            </a:r>
          </a:p>
        </p:txBody>
      </p:sp>
      <p:pic>
        <p:nvPicPr>
          <p:cNvPr id="2" name="Image 1" descr="Champs de métadonnées Creative Commons">
            <a:extLst>
              <a:ext uri="{FF2B5EF4-FFF2-40B4-BE49-F238E27FC236}">
                <a16:creationId xmlns:a16="http://schemas.microsoft.com/office/drawing/2014/main" id="{05DE24BC-2679-CF23-CF0A-25FEBE6EEF0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628966" y="2222371"/>
            <a:ext cx="5811800" cy="3979645"/>
          </a:xfrm>
          <a:prstGeom prst="rect">
            <a:avLst/>
          </a:prstGeom>
          <a:noFill/>
          <a:ln>
            <a:noFill/>
          </a:ln>
          <a:effectLst>
            <a:outerShdw blurRad="63500" sx="102000" sy="102000" algn="ctr" rotWithShape="0">
              <a:prstClr val="black">
                <a:alpha val="40000"/>
              </a:prstClr>
            </a:outerShdw>
          </a:effectLst>
        </p:spPr>
      </p:pic>
      <p:sp>
        <p:nvSpPr>
          <p:cNvPr id="3" name="Espace réservé du numéro de diapositive 1">
            <a:extLst>
              <a:ext uri="{FF2B5EF4-FFF2-40B4-BE49-F238E27FC236}">
                <a16:creationId xmlns:a16="http://schemas.microsoft.com/office/drawing/2014/main" id="{F9B77293-765D-8AF0-DA20-4091FC4BEC29}"/>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1240215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F13155-9508-EA70-005A-ABE25A9D6EAC}"/>
              </a:ext>
            </a:extLst>
          </p:cNvPr>
          <p:cNvSpPr/>
          <p:nvPr/>
        </p:nvSpPr>
        <p:spPr>
          <a:xfrm>
            <a:off x="0" y="0"/>
            <a:ext cx="12192000" cy="2604051"/>
          </a:xfrm>
          <a:prstGeom prst="rect">
            <a:avLst/>
          </a:prstGeom>
          <a:solidFill>
            <a:srgbClr val="007D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11" name="ZoneTexte 10">
            <a:extLst>
              <a:ext uri="{FF2B5EF4-FFF2-40B4-BE49-F238E27FC236}">
                <a16:creationId xmlns:a16="http://schemas.microsoft.com/office/drawing/2014/main" id="{8DE1B906-E4C1-EEAB-2A03-BD60230C5C5D}"/>
              </a:ext>
            </a:extLst>
          </p:cNvPr>
          <p:cNvSpPr txBox="1"/>
          <p:nvPr/>
        </p:nvSpPr>
        <p:spPr>
          <a:xfrm>
            <a:off x="2646984" y="765339"/>
            <a:ext cx="7659898" cy="954107"/>
          </a:xfrm>
          <a:prstGeom prst="rect">
            <a:avLst/>
          </a:prstGeom>
          <a:noFill/>
        </p:spPr>
        <p:txBody>
          <a:bodyPr wrap="square">
            <a:spAutoFit/>
          </a:bodyPr>
          <a:lstStyle/>
          <a:p>
            <a:pPr algn="r"/>
            <a:r>
              <a:rPr lang="fr-FR" sz="2800" b="1" spc="300" dirty="0">
                <a:latin typeface="Poppins" panose="00000500000000000000" pitchFamily="2" charset="0"/>
                <a:cs typeface="Poppins" panose="00000500000000000000" pitchFamily="2" charset="0"/>
              </a:rPr>
              <a:t>Découvrez toutes les licences </a:t>
            </a:r>
            <a:r>
              <a:rPr lang="fr-FR" sz="2800" b="1" spc="300" dirty="0">
                <a:solidFill>
                  <a:schemeClr val="bg1"/>
                </a:solidFill>
                <a:latin typeface="Poppins" panose="00000500000000000000" pitchFamily="2" charset="0"/>
                <a:cs typeface="Poppins" panose="00000500000000000000" pitchFamily="2" charset="0"/>
              </a:rPr>
              <a:t>Creative Commons</a:t>
            </a:r>
            <a:endParaRPr lang="fr-FR" sz="2800" b="1" spc="3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12" name="Image 11">
            <a:extLst>
              <a:ext uri="{FF2B5EF4-FFF2-40B4-BE49-F238E27FC236}">
                <a16:creationId xmlns:a16="http://schemas.microsoft.com/office/drawing/2014/main" id="{56BBADDA-D79A-9B17-EAF0-4FCF0E0D2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958" y="677931"/>
            <a:ext cx="1128922" cy="1128922"/>
          </a:xfrm>
          <a:prstGeom prst="rect">
            <a:avLst/>
          </a:prstGeom>
        </p:spPr>
      </p:pic>
      <p:sp>
        <p:nvSpPr>
          <p:cNvPr id="13" name="ZoneTexte 12">
            <a:extLst>
              <a:ext uri="{FF2B5EF4-FFF2-40B4-BE49-F238E27FC236}">
                <a16:creationId xmlns:a16="http://schemas.microsoft.com/office/drawing/2014/main" id="{534691CB-1E0B-944A-684F-B8379C7B5BE0}"/>
              </a:ext>
            </a:extLst>
          </p:cNvPr>
          <p:cNvSpPr txBox="1"/>
          <p:nvPr/>
        </p:nvSpPr>
        <p:spPr>
          <a:xfrm>
            <a:off x="815229" y="3162664"/>
            <a:ext cx="10286780" cy="2092881"/>
          </a:xfrm>
          <a:prstGeom prst="rect">
            <a:avLst/>
          </a:prstGeom>
          <a:noFill/>
        </p:spPr>
        <p:txBody>
          <a:bodyPr wrap="square">
            <a:spAutoFit/>
          </a:bodyPr>
          <a:lstStyle/>
          <a:p>
            <a:r>
              <a:rPr lang="fr-FR" b="1" dirty="0">
                <a:latin typeface="Poppins" panose="00000500000000000000" pitchFamily="2" charset="0"/>
                <a:cs typeface="Poppins" panose="00000500000000000000" pitchFamily="2" charset="0"/>
              </a:rPr>
              <a:t>Configuration de Creative Commons</a:t>
            </a:r>
            <a:endParaRPr lang="fr-FR" sz="1600" b="1" dirty="0">
              <a:latin typeface="Poppins" panose="00000500000000000000" pitchFamily="2" charset="0"/>
              <a:cs typeface="Poppins" panose="00000500000000000000" pitchFamily="2" charset="0"/>
            </a:endParaRPr>
          </a:p>
          <a:p>
            <a:pPr marL="342900" indent="-342900">
              <a:buClr>
                <a:srgbClr val="4472C4"/>
              </a:buClr>
              <a:buFont typeface="+mj-lt"/>
              <a:buAutoNum type="arabicPeriod"/>
            </a:pPr>
            <a:endParaRPr lang="fr-FR" sz="1600" dirty="0">
              <a:latin typeface="Poppins" panose="00000500000000000000" pitchFamily="2" charset="0"/>
              <a:cs typeface="Poppins" panose="00000500000000000000" pitchFamily="2" charset="0"/>
            </a:endParaRPr>
          </a:p>
          <a:p>
            <a:pPr marL="342900" indent="-342900" algn="just">
              <a:buClr>
                <a:srgbClr val="4472C4"/>
              </a:buClr>
              <a:buFont typeface="+mj-lt"/>
              <a:buAutoNum type="arabicPeriod" startAt="7"/>
            </a:pPr>
            <a:r>
              <a:rPr lang="fr-FR" sz="1600" dirty="0">
                <a:latin typeface="Poppins" panose="00000500000000000000" pitchFamily="2" charset="0"/>
                <a:cs typeface="Poppins" panose="00000500000000000000" pitchFamily="2" charset="0"/>
              </a:rPr>
              <a:t>Dans le bloc Affichage, choisissez la façon dont vous souhaitez que les licences Creative Commons apparaissent sur votre site. S'il y a des nœuds sur votre site qui resteront protégés par le droit d'auteur, ajoutez votre texte de droit d'auteur dans le champ Texte Tous droits réservés.</a:t>
            </a:r>
          </a:p>
          <a:p>
            <a:pPr marL="342900" indent="-342900" algn="just">
              <a:buClr>
                <a:srgbClr val="4472C4"/>
              </a:buClr>
              <a:buFont typeface="+mj-lt"/>
              <a:buAutoNum type="arabicPeriod" startAt="7"/>
            </a:pPr>
            <a:endParaRPr lang="fr-FR" sz="1600" dirty="0">
              <a:latin typeface="Poppins" panose="00000500000000000000" pitchFamily="2" charset="0"/>
              <a:cs typeface="Poppins" panose="00000500000000000000" pitchFamily="2" charset="0"/>
            </a:endParaRPr>
          </a:p>
          <a:p>
            <a:pPr marL="342900" indent="-342900" algn="just">
              <a:buClr>
                <a:srgbClr val="4472C4"/>
              </a:buClr>
              <a:buFont typeface="+mj-lt"/>
              <a:buAutoNum type="arabicPeriod" startAt="7"/>
            </a:pPr>
            <a:r>
              <a:rPr lang="fr-FR" sz="1600" dirty="0">
                <a:latin typeface="Poppins" panose="00000500000000000000" pitchFamily="2" charset="0"/>
                <a:cs typeface="Poppins" panose="00000500000000000000" pitchFamily="2" charset="0"/>
              </a:rPr>
              <a:t>Cliquez sur Enregistrer la configuration.</a:t>
            </a:r>
          </a:p>
        </p:txBody>
      </p:sp>
      <p:sp>
        <p:nvSpPr>
          <p:cNvPr id="2" name="Espace réservé du numéro de diapositive 1">
            <a:extLst>
              <a:ext uri="{FF2B5EF4-FFF2-40B4-BE49-F238E27FC236}">
                <a16:creationId xmlns:a16="http://schemas.microsoft.com/office/drawing/2014/main" id="{5525BB0F-0FFC-24ED-C2DA-41F99A592B1D}"/>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479126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F13155-9508-EA70-005A-ABE25A9D6EAC}"/>
              </a:ext>
            </a:extLst>
          </p:cNvPr>
          <p:cNvSpPr/>
          <p:nvPr/>
        </p:nvSpPr>
        <p:spPr>
          <a:xfrm>
            <a:off x="0" y="0"/>
            <a:ext cx="12192000" cy="2211129"/>
          </a:xfrm>
          <a:prstGeom prst="rect">
            <a:avLst/>
          </a:prstGeom>
          <a:solidFill>
            <a:srgbClr val="007D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11" name="ZoneTexte 10">
            <a:extLst>
              <a:ext uri="{FF2B5EF4-FFF2-40B4-BE49-F238E27FC236}">
                <a16:creationId xmlns:a16="http://schemas.microsoft.com/office/drawing/2014/main" id="{8DE1B906-E4C1-EEAB-2A03-BD60230C5C5D}"/>
              </a:ext>
            </a:extLst>
          </p:cNvPr>
          <p:cNvSpPr txBox="1"/>
          <p:nvPr/>
        </p:nvSpPr>
        <p:spPr>
          <a:xfrm>
            <a:off x="2666862" y="523284"/>
            <a:ext cx="7659898" cy="954107"/>
          </a:xfrm>
          <a:prstGeom prst="rect">
            <a:avLst/>
          </a:prstGeom>
          <a:noFill/>
        </p:spPr>
        <p:txBody>
          <a:bodyPr wrap="square">
            <a:spAutoFit/>
          </a:bodyPr>
          <a:lstStyle/>
          <a:p>
            <a:pPr algn="r"/>
            <a:r>
              <a:rPr lang="fr-FR" sz="2800" b="1" spc="300" dirty="0">
                <a:latin typeface="Poppins" panose="00000500000000000000" pitchFamily="2" charset="0"/>
                <a:cs typeface="Poppins" panose="00000500000000000000" pitchFamily="2" charset="0"/>
              </a:rPr>
              <a:t>Découvrez toutes les licences </a:t>
            </a:r>
            <a:r>
              <a:rPr lang="fr-FR" sz="2800" b="1" spc="300" dirty="0">
                <a:solidFill>
                  <a:schemeClr val="bg1"/>
                </a:solidFill>
                <a:latin typeface="Poppins" panose="00000500000000000000" pitchFamily="2" charset="0"/>
                <a:cs typeface="Poppins" panose="00000500000000000000" pitchFamily="2" charset="0"/>
              </a:rPr>
              <a:t>Creative Commons</a:t>
            </a:r>
            <a:endParaRPr lang="fr-FR" sz="2800" b="1" spc="3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pic>
        <p:nvPicPr>
          <p:cNvPr id="12" name="Image 11">
            <a:extLst>
              <a:ext uri="{FF2B5EF4-FFF2-40B4-BE49-F238E27FC236}">
                <a16:creationId xmlns:a16="http://schemas.microsoft.com/office/drawing/2014/main" id="{56BBADDA-D79A-9B17-EAF0-4FCF0E0D2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836" y="435876"/>
            <a:ext cx="1128922" cy="1128922"/>
          </a:xfrm>
          <a:prstGeom prst="rect">
            <a:avLst/>
          </a:prstGeom>
        </p:spPr>
      </p:pic>
      <p:sp>
        <p:nvSpPr>
          <p:cNvPr id="13" name="ZoneTexte 12">
            <a:extLst>
              <a:ext uri="{FF2B5EF4-FFF2-40B4-BE49-F238E27FC236}">
                <a16:creationId xmlns:a16="http://schemas.microsoft.com/office/drawing/2014/main" id="{534691CB-1E0B-944A-684F-B8379C7B5BE0}"/>
              </a:ext>
            </a:extLst>
          </p:cNvPr>
          <p:cNvSpPr txBox="1"/>
          <p:nvPr/>
        </p:nvSpPr>
        <p:spPr>
          <a:xfrm>
            <a:off x="594801" y="2647005"/>
            <a:ext cx="7754069" cy="338554"/>
          </a:xfrm>
          <a:prstGeom prst="rect">
            <a:avLst/>
          </a:prstGeom>
          <a:noFill/>
        </p:spPr>
        <p:txBody>
          <a:bodyPr wrap="square">
            <a:spAutoFit/>
          </a:bodyPr>
          <a:lstStyle/>
          <a:p>
            <a:pPr algn="just">
              <a:buClr>
                <a:srgbClr val="4472C4"/>
              </a:buClr>
            </a:pPr>
            <a:r>
              <a:rPr lang="fr-FR" sz="1600" b="1" dirty="0">
                <a:latin typeface="Poppins" panose="00000500000000000000" pitchFamily="2" charset="0"/>
                <a:cs typeface="Poppins" panose="00000500000000000000" pitchFamily="2" charset="0"/>
              </a:rPr>
              <a:t>Autres fonctionnalités Creative Commons :</a:t>
            </a:r>
          </a:p>
        </p:txBody>
      </p:sp>
      <p:sp>
        <p:nvSpPr>
          <p:cNvPr id="4" name="ZoneTexte 3">
            <a:extLst>
              <a:ext uri="{FF2B5EF4-FFF2-40B4-BE49-F238E27FC236}">
                <a16:creationId xmlns:a16="http://schemas.microsoft.com/office/drawing/2014/main" id="{1EE71ED9-BCC8-AFB2-B597-143ED8031937}"/>
              </a:ext>
            </a:extLst>
          </p:cNvPr>
          <p:cNvSpPr txBox="1"/>
          <p:nvPr/>
        </p:nvSpPr>
        <p:spPr>
          <a:xfrm>
            <a:off x="594801" y="3172700"/>
            <a:ext cx="10825260" cy="2677656"/>
          </a:xfrm>
          <a:prstGeom prst="rect">
            <a:avLst/>
          </a:prstGeom>
          <a:noFill/>
        </p:spPr>
        <p:txBody>
          <a:bodyPr wrap="square">
            <a:spAutoFit/>
          </a:bodyPr>
          <a:lstStyle/>
          <a:p>
            <a:pPr marL="342900" indent="-342900" algn="just">
              <a:buClr>
                <a:srgbClr val="4472C4"/>
              </a:buClr>
              <a:buFont typeface="Wingdings" panose="05000000000000000000" pitchFamily="2" charset="2"/>
              <a:buChar char="§"/>
            </a:pPr>
            <a:r>
              <a:rPr lang="fr-FR" sz="1600" b="1" dirty="0">
                <a:latin typeface="Poppins" panose="00000500000000000000" pitchFamily="2" charset="0"/>
                <a:cs typeface="Poppins" panose="00000500000000000000" pitchFamily="2" charset="0"/>
              </a:rPr>
              <a:t>L' API Creative Commons </a:t>
            </a:r>
            <a:r>
              <a:rPr lang="fr-FR" sz="1600" dirty="0">
                <a:latin typeface="Poppins" panose="00000500000000000000" pitchFamily="2" charset="0"/>
                <a:cs typeface="Poppins" panose="00000500000000000000" pitchFamily="2" charset="0"/>
              </a:rPr>
              <a:t>pour obtenir des informations de licence à jour (localisation linguistique disponible)</a:t>
            </a:r>
          </a:p>
          <a:p>
            <a:pPr marL="342900" indent="-342900" algn="just">
              <a:buClr>
                <a:srgbClr val="4472C4"/>
              </a:buClr>
              <a:buFont typeface="Wingdings" panose="05000000000000000000" pitchFamily="2" charset="2"/>
              <a:buChar char="§"/>
            </a:pPr>
            <a:endParaRPr lang="fr-FR" sz="1200" dirty="0">
              <a:latin typeface="Poppins" panose="00000500000000000000" pitchFamily="2" charset="0"/>
              <a:cs typeface="Poppins" panose="00000500000000000000" pitchFamily="2" charset="0"/>
            </a:endParaRPr>
          </a:p>
          <a:p>
            <a:pPr marL="342900" indent="-342900" algn="just">
              <a:buClr>
                <a:srgbClr val="4472C4"/>
              </a:buClr>
              <a:buFont typeface="Wingdings" panose="05000000000000000000" pitchFamily="2" charset="2"/>
              <a:buChar char="§"/>
            </a:pPr>
            <a:r>
              <a:rPr lang="fr-FR" sz="1600" dirty="0">
                <a:latin typeface="Poppins" panose="00000500000000000000" pitchFamily="2" charset="0"/>
                <a:cs typeface="Poppins" panose="00000500000000000000" pitchFamily="2" charset="0"/>
              </a:rPr>
              <a:t>La licence est activée par type de contenu.</a:t>
            </a:r>
          </a:p>
          <a:p>
            <a:pPr marL="342900" indent="-342900" algn="just">
              <a:buClr>
                <a:srgbClr val="4472C4"/>
              </a:buClr>
              <a:buFont typeface="Wingdings" panose="05000000000000000000" pitchFamily="2" charset="2"/>
              <a:buChar char="§"/>
            </a:pPr>
            <a:endParaRPr lang="fr-FR" sz="1200" dirty="0">
              <a:latin typeface="Poppins" panose="00000500000000000000" pitchFamily="2" charset="0"/>
              <a:cs typeface="Poppins" panose="00000500000000000000" pitchFamily="2" charset="0"/>
            </a:endParaRPr>
          </a:p>
          <a:p>
            <a:pPr marL="342900" indent="-342900" algn="just">
              <a:buClr>
                <a:srgbClr val="4472C4"/>
              </a:buClr>
              <a:buFont typeface="Wingdings" panose="05000000000000000000" pitchFamily="2" charset="2"/>
              <a:buChar char="§"/>
            </a:pPr>
            <a:r>
              <a:rPr lang="fr-FR" sz="1600" dirty="0">
                <a:latin typeface="Poppins" panose="00000500000000000000" pitchFamily="2" charset="0"/>
                <a:cs typeface="Poppins" panose="00000500000000000000" pitchFamily="2" charset="0"/>
              </a:rPr>
              <a:t>Les administrateurs peuvent contrôler quels rôles sont autorisés à attribuer des licences au contenu, restreindre les types de licences disponibles, exiger des métadonnées spécifiques et définir les paramètres par défaut à l'échelle du site.</a:t>
            </a:r>
          </a:p>
          <a:p>
            <a:pPr marL="342900" indent="-342900" algn="just">
              <a:buClr>
                <a:srgbClr val="4472C4"/>
              </a:buClr>
              <a:buFont typeface="Wingdings" panose="05000000000000000000" pitchFamily="2" charset="2"/>
              <a:buChar char="§"/>
            </a:pPr>
            <a:endParaRPr lang="fr-FR" sz="1200" dirty="0">
              <a:latin typeface="Poppins" panose="00000500000000000000" pitchFamily="2" charset="0"/>
              <a:cs typeface="Poppins" panose="00000500000000000000" pitchFamily="2" charset="0"/>
            </a:endParaRPr>
          </a:p>
          <a:p>
            <a:pPr marL="342900" indent="-342900" algn="just">
              <a:buClr>
                <a:srgbClr val="4472C4"/>
              </a:buClr>
              <a:buFont typeface="Wingdings" panose="05000000000000000000" pitchFamily="2" charset="2"/>
              <a:buChar char="§"/>
            </a:pPr>
            <a:r>
              <a:rPr lang="fr-FR" sz="1600" dirty="0">
                <a:latin typeface="Poppins" panose="00000500000000000000" pitchFamily="2" charset="0"/>
                <a:cs typeface="Poppins" panose="00000500000000000000" pitchFamily="2" charset="0"/>
              </a:rPr>
              <a:t>Les utilisateurs peuvent être autorisés à définir leurs propres paramètres par défaut, sous réserve des paramètres du site.</a:t>
            </a:r>
          </a:p>
        </p:txBody>
      </p:sp>
      <p:sp>
        <p:nvSpPr>
          <p:cNvPr id="2" name="Espace réservé du numéro de diapositive 1">
            <a:extLst>
              <a:ext uri="{FF2B5EF4-FFF2-40B4-BE49-F238E27FC236}">
                <a16:creationId xmlns:a16="http://schemas.microsoft.com/office/drawing/2014/main" id="{B2E677C5-911A-44B1-1069-85A4E2151840}"/>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6570055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4FCC7D-777D-F1A9-74FD-F2EF77B52F34}"/>
              </a:ext>
            </a:extLst>
          </p:cNvPr>
          <p:cNvPicPr>
            <a:picLocks noChangeAspect="1"/>
          </p:cNvPicPr>
          <p:nvPr/>
        </p:nvPicPr>
        <p:blipFill>
          <a:blip r:embed="rId2">
            <a:extLst>
              <a:ext uri="{28A0092B-C50C-407E-A947-70E740481C1C}">
                <a14:useLocalDpi xmlns:a14="http://schemas.microsoft.com/office/drawing/2010/main" val="0"/>
              </a:ext>
            </a:extLst>
          </a:blip>
          <a:srcRect t="7852" b="7852"/>
          <a:stretch/>
        </p:blipFill>
        <p:spPr>
          <a:xfrm>
            <a:off x="-1125" y="0"/>
            <a:ext cx="12193125" cy="6867939"/>
          </a:xfrm>
          <a:prstGeom prst="rect">
            <a:avLst/>
          </a:prstGeom>
        </p:spPr>
      </p:pic>
      <p:grpSp>
        <p:nvGrpSpPr>
          <p:cNvPr id="4" name="Groupe 3">
            <a:extLst>
              <a:ext uri="{FF2B5EF4-FFF2-40B4-BE49-F238E27FC236}">
                <a16:creationId xmlns:a16="http://schemas.microsoft.com/office/drawing/2014/main" id="{0DB34050-933A-5683-D1CE-C99FDED43B36}"/>
              </a:ext>
            </a:extLst>
          </p:cNvPr>
          <p:cNvGrpSpPr/>
          <p:nvPr/>
        </p:nvGrpSpPr>
        <p:grpSpPr>
          <a:xfrm>
            <a:off x="4655147" y="4539627"/>
            <a:ext cx="8023872" cy="1374155"/>
            <a:chOff x="3168181" y="4056666"/>
            <a:chExt cx="8122158" cy="1626063"/>
          </a:xfrm>
        </p:grpSpPr>
        <p:grpSp>
          <p:nvGrpSpPr>
            <p:cNvPr id="6" name="Groupe 5">
              <a:extLst>
                <a:ext uri="{FF2B5EF4-FFF2-40B4-BE49-F238E27FC236}">
                  <a16:creationId xmlns:a16="http://schemas.microsoft.com/office/drawing/2014/main" id="{19F6FE91-860C-076F-7058-387930DBFF6C}"/>
                </a:ext>
              </a:extLst>
            </p:cNvPr>
            <p:cNvGrpSpPr/>
            <p:nvPr/>
          </p:nvGrpSpPr>
          <p:grpSpPr>
            <a:xfrm>
              <a:off x="3168181" y="4056666"/>
              <a:ext cx="8122158" cy="1626063"/>
              <a:chOff x="5299881" y="5126407"/>
              <a:chExt cx="6218774" cy="1090956"/>
            </a:xfrm>
            <a:effectLst>
              <a:outerShdw blurRad="50800" dist="38100" dir="5400000" algn="t" rotWithShape="0">
                <a:prstClr val="black">
                  <a:alpha val="40000"/>
                </a:prstClr>
              </a:outerShdw>
            </a:effectLst>
          </p:grpSpPr>
          <p:grpSp>
            <p:nvGrpSpPr>
              <p:cNvPr id="34" name="Groupe 33">
                <a:extLst>
                  <a:ext uri="{FF2B5EF4-FFF2-40B4-BE49-F238E27FC236}">
                    <a16:creationId xmlns:a16="http://schemas.microsoft.com/office/drawing/2014/main" id="{C5272710-9016-4034-A9DA-60725D8E593B}"/>
                  </a:ext>
                </a:extLst>
              </p:cNvPr>
              <p:cNvGrpSpPr/>
              <p:nvPr/>
            </p:nvGrpSpPr>
            <p:grpSpPr>
              <a:xfrm>
                <a:off x="5306123" y="5130264"/>
                <a:ext cx="6212532" cy="1087099"/>
                <a:chOff x="4461040" y="5053262"/>
                <a:chExt cx="6212532" cy="1087099"/>
              </a:xfrm>
            </p:grpSpPr>
            <p:sp>
              <p:nvSpPr>
                <p:cNvPr id="29" name="Rectangle 28">
                  <a:extLst>
                    <a:ext uri="{FF2B5EF4-FFF2-40B4-BE49-F238E27FC236}">
                      <a16:creationId xmlns:a16="http://schemas.microsoft.com/office/drawing/2014/main" id="{BC9F80CC-5967-C4CE-1D80-0F385095D62F}"/>
                    </a:ext>
                  </a:extLst>
                </p:cNvPr>
                <p:cNvSpPr/>
                <p:nvPr/>
              </p:nvSpPr>
              <p:spPr>
                <a:xfrm>
                  <a:off x="4461040" y="5053262"/>
                  <a:ext cx="5837645" cy="1087099"/>
                </a:xfrm>
                <a:prstGeom prst="rect">
                  <a:avLst/>
                </a:prstGeom>
                <a:solidFill>
                  <a:srgbClr val="00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426F0F58-2BC8-07E7-6D77-8FFE7544C204}"/>
                    </a:ext>
                  </a:extLst>
                </p:cNvPr>
                <p:cNvSpPr txBox="1"/>
                <p:nvPr/>
              </p:nvSpPr>
              <p:spPr>
                <a:xfrm>
                  <a:off x="5047045" y="5360825"/>
                  <a:ext cx="5626527" cy="46425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rPr>
                    <a:t>FORMATION ET SERVEUR </a:t>
                  </a:r>
                  <a:endParaRPr kumimoji="0" lang="fr-MA" sz="36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endParaRPr>
                </a:p>
              </p:txBody>
            </p:sp>
          </p:grpSp>
          <p:sp>
            <p:nvSpPr>
              <p:cNvPr id="5" name="Rectangle 4">
                <a:extLst>
                  <a:ext uri="{FF2B5EF4-FFF2-40B4-BE49-F238E27FC236}">
                    <a16:creationId xmlns:a16="http://schemas.microsoft.com/office/drawing/2014/main" id="{BB3D3082-EEE5-6DFF-C698-563F69704996}"/>
                  </a:ext>
                </a:extLst>
              </p:cNvPr>
              <p:cNvSpPr/>
              <p:nvPr/>
            </p:nvSpPr>
            <p:spPr>
              <a:xfrm>
                <a:off x="5299881" y="5126407"/>
                <a:ext cx="804707" cy="108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ZoneTexte 2">
              <a:extLst>
                <a:ext uri="{FF2B5EF4-FFF2-40B4-BE49-F238E27FC236}">
                  <a16:creationId xmlns:a16="http://schemas.microsoft.com/office/drawing/2014/main" id="{6C32D5C8-7F8E-78D4-9550-9F3F7CD52B2A}"/>
                </a:ext>
              </a:extLst>
            </p:cNvPr>
            <p:cNvSpPr txBox="1"/>
            <p:nvPr/>
          </p:nvSpPr>
          <p:spPr>
            <a:xfrm>
              <a:off x="3401033" y="4472655"/>
              <a:ext cx="625542" cy="764815"/>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MA" sz="3600" b="1" dirty="0">
                  <a:solidFill>
                    <a:prstClr val="white"/>
                  </a:solidFill>
                  <a:effectLst>
                    <a:outerShdw blurRad="38100" dist="38100" dir="2700000" algn="tl">
                      <a:srgbClr val="000000">
                        <a:alpha val="43137"/>
                      </a:srgbClr>
                    </a:outerShdw>
                  </a:effectLst>
                  <a:latin typeface="Montserrat" panose="00000800000000000000" pitchFamily="2" charset="0"/>
                </a:rPr>
                <a:t>6</a:t>
              </a:r>
              <a:endParaRPr kumimoji="0" lang="fr-FR" sz="3600" b="0" i="0" u="none" strike="noStrike" kern="1200" cap="none" spc="0" normalizeH="0" baseline="0" noProof="0" dirty="0">
                <a:ln>
                  <a:noFill/>
                </a:ln>
                <a:solidFill>
                  <a:prstClr val="white"/>
                </a:solidFill>
                <a:effectLst/>
                <a:uLnTx/>
                <a:uFillTx/>
                <a:latin typeface="Montserrat" panose="00000800000000000000" pitchFamily="2" charset="0"/>
                <a:ea typeface="+mn-ea"/>
                <a:cs typeface="+mn-cs"/>
              </a:endParaRPr>
            </a:p>
          </p:txBody>
        </p:sp>
      </p:grpSp>
    </p:spTree>
    <p:extLst>
      <p:ext uri="{BB962C8B-B14F-4D97-AF65-F5344CB8AC3E}">
        <p14:creationId xmlns:p14="http://schemas.microsoft.com/office/powerpoint/2010/main" val="35894476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e 12">
            <a:extLst>
              <a:ext uri="{FF2B5EF4-FFF2-40B4-BE49-F238E27FC236}">
                <a16:creationId xmlns:a16="http://schemas.microsoft.com/office/drawing/2014/main" id="{BBEB1F0F-5A00-09B0-577F-66C3D6349998}"/>
              </a:ext>
            </a:extLst>
          </p:cNvPr>
          <p:cNvGrpSpPr/>
          <p:nvPr/>
        </p:nvGrpSpPr>
        <p:grpSpPr>
          <a:xfrm>
            <a:off x="491158" y="1142999"/>
            <a:ext cx="6257512" cy="4572001"/>
            <a:chOff x="397565" y="1063486"/>
            <a:chExt cx="6828183" cy="4572001"/>
          </a:xfrm>
        </p:grpSpPr>
        <p:grpSp>
          <p:nvGrpSpPr>
            <p:cNvPr id="10" name="Groupe 9">
              <a:extLst>
                <a:ext uri="{FF2B5EF4-FFF2-40B4-BE49-F238E27FC236}">
                  <a16:creationId xmlns:a16="http://schemas.microsoft.com/office/drawing/2014/main" id="{7A93779D-59B5-1DE5-4D82-2036A7CBF5C4}"/>
                </a:ext>
              </a:extLst>
            </p:cNvPr>
            <p:cNvGrpSpPr/>
            <p:nvPr/>
          </p:nvGrpSpPr>
          <p:grpSpPr>
            <a:xfrm>
              <a:off x="397565" y="1063486"/>
              <a:ext cx="6828183" cy="4572001"/>
              <a:chOff x="706029" y="1659941"/>
              <a:chExt cx="3922615" cy="2887783"/>
            </a:xfrm>
          </p:grpSpPr>
          <p:pic>
            <p:nvPicPr>
              <p:cNvPr id="11" name="Image 10">
                <a:extLst>
                  <a:ext uri="{FF2B5EF4-FFF2-40B4-BE49-F238E27FC236}">
                    <a16:creationId xmlns:a16="http://schemas.microsoft.com/office/drawing/2014/main" id="{6E8EF8CC-660F-CB17-4375-1E19F552BA3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06029" y="1659941"/>
                <a:ext cx="3922615" cy="2887783"/>
              </a:xfrm>
              <a:prstGeom prst="rect">
                <a:avLst/>
              </a:prstGeom>
              <a:ln>
                <a:noFill/>
              </a:ln>
              <a:effectLst>
                <a:outerShdw blurRad="50800" dist="38100" dir="5400000" algn="t" rotWithShape="0">
                  <a:prstClr val="black">
                    <a:alpha val="40000"/>
                  </a:prstClr>
                </a:outerShdw>
              </a:effectLst>
            </p:spPr>
          </p:pic>
          <p:sp>
            <p:nvSpPr>
              <p:cNvPr id="12" name="ZoneTexte 11">
                <a:extLst>
                  <a:ext uri="{FF2B5EF4-FFF2-40B4-BE49-F238E27FC236}">
                    <a16:creationId xmlns:a16="http://schemas.microsoft.com/office/drawing/2014/main" id="{0C9C71F4-E8BB-E086-B786-BA3B25655409}"/>
                  </a:ext>
                </a:extLst>
              </p:cNvPr>
              <p:cNvSpPr txBox="1"/>
              <p:nvPr/>
            </p:nvSpPr>
            <p:spPr>
              <a:xfrm>
                <a:off x="873940" y="1898345"/>
                <a:ext cx="3495759" cy="369332"/>
              </a:xfrm>
              <a:prstGeom prst="rect">
                <a:avLst/>
              </a:prstGeom>
              <a:noFill/>
            </p:spPr>
            <p:txBody>
              <a:bodyPr wrap="square">
                <a:spAutoFit/>
              </a:bodyPr>
              <a:lstStyle/>
              <a:p>
                <a:pPr algn="just"/>
                <a:endParaRPr lang="fr-FR" dirty="0">
                  <a:latin typeface="DM Sans" pitchFamily="2" charset="0"/>
                </a:endParaRPr>
              </a:p>
            </p:txBody>
          </p:sp>
        </p:grpSp>
        <p:sp>
          <p:nvSpPr>
            <p:cNvPr id="3" name="ZoneTexte 2">
              <a:extLst>
                <a:ext uri="{FF2B5EF4-FFF2-40B4-BE49-F238E27FC236}">
                  <a16:creationId xmlns:a16="http://schemas.microsoft.com/office/drawing/2014/main" id="{217C4EBC-0D11-57FA-E4F1-FDA2673B7829}"/>
                </a:ext>
              </a:extLst>
            </p:cNvPr>
            <p:cNvSpPr txBox="1"/>
            <p:nvPr/>
          </p:nvSpPr>
          <p:spPr>
            <a:xfrm>
              <a:off x="689851" y="1853117"/>
              <a:ext cx="6253912" cy="2554545"/>
            </a:xfrm>
            <a:prstGeom prst="rect">
              <a:avLst/>
            </a:prstGeom>
            <a:noFill/>
          </p:spPr>
          <p:txBody>
            <a:bodyPr wrap="square">
              <a:spAutoFit/>
            </a:bodyPr>
            <a:lstStyle/>
            <a:p>
              <a:pPr marL="285750" indent="-285750" algn="just">
                <a:buClr>
                  <a:srgbClr val="007DFF"/>
                </a:buClr>
                <a:buFont typeface="Wingdings" panose="05000000000000000000" pitchFamily="2" charset="2"/>
                <a:buChar char="§"/>
              </a:pPr>
              <a:r>
                <a:rPr lang="fr-FR" sz="1600" dirty="0">
                  <a:latin typeface="Poppins" panose="00000500000000000000" pitchFamily="2" charset="0"/>
                  <a:cs typeface="Poppins" panose="00000500000000000000" pitchFamily="2" charset="0"/>
                </a:rPr>
                <a:t>SOGESTI INFORMATIQUE est une société de service informatique spécialisée dans l’intégration de solutions et l’édition de logiciels.</a:t>
              </a:r>
            </a:p>
            <a:p>
              <a:pPr marL="285750" indent="-285750" algn="just">
                <a:buClr>
                  <a:srgbClr val="007DFF"/>
                </a:buClr>
                <a:buFont typeface="Wingdings" panose="05000000000000000000" pitchFamily="2" charset="2"/>
                <a:buChar char="§"/>
              </a:pPr>
              <a:endParaRPr lang="fr-FR" sz="1600" dirty="0">
                <a:latin typeface="Poppins" panose="00000500000000000000" pitchFamily="2" charset="0"/>
                <a:cs typeface="Poppins" panose="00000500000000000000" pitchFamily="2" charset="0"/>
              </a:endParaRPr>
            </a:p>
            <a:p>
              <a:pPr marL="285750" indent="-285750" algn="just">
                <a:buClr>
                  <a:srgbClr val="007DFF"/>
                </a:buClr>
                <a:buFont typeface="Wingdings" panose="05000000000000000000" pitchFamily="2" charset="2"/>
                <a:buChar char="§"/>
              </a:pPr>
              <a:r>
                <a:rPr lang="fr-FR" sz="1600" dirty="0">
                  <a:latin typeface="Poppins" panose="00000500000000000000" pitchFamily="2" charset="0"/>
                  <a:cs typeface="Poppins" panose="00000500000000000000" pitchFamily="2" charset="0"/>
                </a:rPr>
                <a:t>Avec pour mission de faciliter l’accès des technologies aux TPE/PME/PMI en se basant sur les solutions bâties à partir des meilleures Open sources, notre savoir-faire nous permet de créer de la valeur ajoutée et de conserver le meilleur rapport qualité/prix pour des entreprises de toutes tailles.</a:t>
              </a:r>
            </a:p>
          </p:txBody>
        </p:sp>
      </p:grpSp>
      <p:pic>
        <p:nvPicPr>
          <p:cNvPr id="8" name="Image 7">
            <a:extLst>
              <a:ext uri="{FF2B5EF4-FFF2-40B4-BE49-F238E27FC236}">
                <a16:creationId xmlns:a16="http://schemas.microsoft.com/office/drawing/2014/main" id="{DAAA6965-449D-E71C-D2F8-0E66183C7C25}"/>
              </a:ext>
            </a:extLst>
          </p:cNvPr>
          <p:cNvPicPr>
            <a:picLocks noChangeAspect="1"/>
          </p:cNvPicPr>
          <p:nvPr/>
        </p:nvPicPr>
        <p:blipFill rotWithShape="1">
          <a:blip r:embed="rId5">
            <a:extLst>
              <a:ext uri="{28A0092B-C50C-407E-A947-70E740481C1C}">
                <a14:useLocalDpi xmlns:a14="http://schemas.microsoft.com/office/drawing/2010/main" val="0"/>
              </a:ext>
            </a:extLst>
          </a:blip>
          <a:srcRect l="6954" r="7638"/>
          <a:stretch/>
        </p:blipFill>
        <p:spPr>
          <a:xfrm>
            <a:off x="7066720" y="-19878"/>
            <a:ext cx="5158409" cy="6903438"/>
          </a:xfrm>
          <a:prstGeom prst="rect">
            <a:avLst/>
          </a:prstGeom>
          <a:effectLst>
            <a:outerShdw blurRad="50800" dist="38100" dir="10800000" algn="r" rotWithShape="0">
              <a:prstClr val="black">
                <a:alpha val="40000"/>
              </a:prstClr>
            </a:outerShdw>
          </a:effectLst>
        </p:spPr>
      </p:pic>
      <p:sp>
        <p:nvSpPr>
          <p:cNvPr id="14" name="Espace réservé du numéro de diapositive 1">
            <a:extLst>
              <a:ext uri="{FF2B5EF4-FFF2-40B4-BE49-F238E27FC236}">
                <a16:creationId xmlns:a16="http://schemas.microsoft.com/office/drawing/2014/main" id="{E8171F54-E377-F5EE-EF60-B23B6508ACD8}"/>
              </a:ext>
            </a:extLst>
          </p:cNvPr>
          <p:cNvSpPr txBox="1">
            <a:spLocks/>
          </p:cNvSpPr>
          <p:nvPr/>
        </p:nvSpPr>
        <p:spPr>
          <a:xfrm>
            <a:off x="221943" y="6377489"/>
            <a:ext cx="378020" cy="300077"/>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FAB73BC-B049-4115-A692-8D63A059BFB8}" type="slidenum">
              <a:rPr lang="fr-FR" sz="1200" b="1">
                <a:solidFill>
                  <a:schemeClr val="bg1"/>
                </a:solidFill>
                <a:effectLst>
                  <a:outerShdw blurRad="38100" dist="38100" dir="2700000" algn="tl">
                    <a:srgbClr val="000000">
                      <a:alpha val="43137"/>
                    </a:srgbClr>
                  </a:outerShdw>
                </a:effectLst>
              </a:rPr>
              <a:pPr algn="ctr"/>
              <a:t>3</a:t>
            </a:fld>
            <a:endParaRPr lang="fr-FR" sz="1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1388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E125F272-3DDB-1C1A-63DA-C549BA4A14DB}"/>
              </a:ext>
            </a:extLst>
          </p:cNvPr>
          <p:cNvSpPr txBox="1"/>
          <p:nvPr/>
        </p:nvSpPr>
        <p:spPr>
          <a:xfrm>
            <a:off x="4835525" y="1275631"/>
            <a:ext cx="6924355" cy="2708434"/>
          </a:xfrm>
          <a:prstGeom prst="rect">
            <a:avLst/>
          </a:prstGeom>
          <a:noFill/>
        </p:spPr>
        <p:txBody>
          <a:bodyPr wrap="square">
            <a:spAutoFit/>
          </a:bodyPr>
          <a:lstStyle/>
          <a:p>
            <a:pPr algn="just">
              <a:buClr>
                <a:srgbClr val="4472C4"/>
              </a:buClr>
            </a:pPr>
            <a:r>
              <a:rPr lang="fr-FR" sz="1600" dirty="0">
                <a:latin typeface="Poppins" panose="00000500000000000000" pitchFamily="2" charset="0"/>
                <a:cs typeface="Poppins" panose="00000500000000000000" pitchFamily="2" charset="0"/>
              </a:rPr>
              <a:t>Une formation pratique de 5 jours  sera donnée pour permettre à votre personnel de ITIE TOGO pour gérer la plateforme.</a:t>
            </a:r>
          </a:p>
          <a:p>
            <a:pPr algn="just">
              <a:buClr>
                <a:srgbClr val="4472C4"/>
              </a:buClr>
            </a:pPr>
            <a:endParaRPr lang="fr-FR" sz="1600" dirty="0">
              <a:latin typeface="Poppins" panose="00000500000000000000" pitchFamily="2" charset="0"/>
              <a:cs typeface="Poppins" panose="00000500000000000000" pitchFamily="2" charset="0"/>
            </a:endParaRPr>
          </a:p>
          <a:p>
            <a:pPr algn="just">
              <a:buClr>
                <a:srgbClr val="4472C4"/>
              </a:buClr>
            </a:pPr>
            <a:endParaRPr lang="fr-FR" sz="1600" dirty="0">
              <a:latin typeface="Poppins" panose="00000500000000000000" pitchFamily="2" charset="0"/>
              <a:cs typeface="Poppins" panose="00000500000000000000" pitchFamily="2" charset="0"/>
            </a:endParaRPr>
          </a:p>
          <a:p>
            <a:pPr algn="just">
              <a:buClr>
                <a:srgbClr val="4472C4"/>
              </a:buClr>
            </a:pPr>
            <a:endParaRPr lang="fr-FR" sz="1600" dirty="0">
              <a:latin typeface="Poppins" panose="00000500000000000000" pitchFamily="2" charset="0"/>
              <a:cs typeface="Poppins" panose="00000500000000000000" pitchFamily="2" charset="0"/>
            </a:endParaRPr>
          </a:p>
          <a:p>
            <a:pPr algn="just">
              <a:buClr>
                <a:srgbClr val="4472C4"/>
              </a:buClr>
            </a:pPr>
            <a:endParaRPr lang="fr-FR" sz="1600" dirty="0">
              <a:latin typeface="Poppins" panose="00000500000000000000" pitchFamily="2" charset="0"/>
              <a:cs typeface="Poppins" panose="00000500000000000000" pitchFamily="2" charset="0"/>
            </a:endParaRPr>
          </a:p>
          <a:p>
            <a:pPr algn="just">
              <a:buClr>
                <a:srgbClr val="4472C4"/>
              </a:buClr>
            </a:pPr>
            <a:r>
              <a:rPr lang="fr-FR" sz="1600" b="1" dirty="0">
                <a:latin typeface="Poppins" panose="00000500000000000000" pitchFamily="2" charset="0"/>
                <a:cs typeface="Poppins" panose="00000500000000000000" pitchFamily="2" charset="0"/>
              </a:rPr>
              <a:t>Serveur dédié</a:t>
            </a:r>
          </a:p>
          <a:p>
            <a:pPr algn="just">
              <a:buClr>
                <a:srgbClr val="4472C4"/>
              </a:buClr>
            </a:pPr>
            <a:endParaRPr lang="fr-FR" sz="1000" dirty="0">
              <a:latin typeface="Poppins" panose="00000500000000000000" pitchFamily="2" charset="0"/>
              <a:cs typeface="Poppins" panose="00000500000000000000" pitchFamily="2" charset="0"/>
            </a:endParaRPr>
          </a:p>
          <a:p>
            <a:pPr algn="just">
              <a:buClr>
                <a:srgbClr val="4472C4"/>
              </a:buClr>
            </a:pPr>
            <a:r>
              <a:rPr lang="fr-FR" sz="1600" dirty="0">
                <a:latin typeface="Poppins" panose="00000500000000000000" pitchFamily="2" charset="0"/>
                <a:cs typeface="Poppins" panose="00000500000000000000" pitchFamily="2" charset="0"/>
              </a:rPr>
              <a:t>Voici les configurations du serveur pour héberger la plateforme avec la mise en place des protocoles de sécurité et de service de sauvegarde et de restauration en cas de problème.</a:t>
            </a:r>
          </a:p>
        </p:txBody>
      </p:sp>
      <p:pic>
        <p:nvPicPr>
          <p:cNvPr id="3" name="Image 2">
            <a:extLst>
              <a:ext uri="{FF2B5EF4-FFF2-40B4-BE49-F238E27FC236}">
                <a16:creationId xmlns:a16="http://schemas.microsoft.com/office/drawing/2014/main" id="{2F0CD919-CCDF-0750-632D-553751BC6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417" cy="6858000"/>
          </a:xfrm>
          <a:prstGeom prst="rect">
            <a:avLst/>
          </a:prstGeom>
        </p:spPr>
      </p:pic>
      <p:grpSp>
        <p:nvGrpSpPr>
          <p:cNvPr id="9" name="Groupe 8">
            <a:extLst>
              <a:ext uri="{FF2B5EF4-FFF2-40B4-BE49-F238E27FC236}">
                <a16:creationId xmlns:a16="http://schemas.microsoft.com/office/drawing/2014/main" id="{00414A2C-D189-595D-D084-BCB3E727D0D0}"/>
              </a:ext>
            </a:extLst>
          </p:cNvPr>
          <p:cNvGrpSpPr/>
          <p:nvPr/>
        </p:nvGrpSpPr>
        <p:grpSpPr>
          <a:xfrm>
            <a:off x="4572417" y="4688985"/>
            <a:ext cx="7619583" cy="1659835"/>
            <a:chOff x="4572417" y="3896138"/>
            <a:chExt cx="7619583" cy="1659835"/>
          </a:xfrm>
          <a:solidFill>
            <a:schemeClr val="accent1">
              <a:lumMod val="75000"/>
            </a:schemeClr>
          </a:solidFill>
        </p:grpSpPr>
        <p:sp>
          <p:nvSpPr>
            <p:cNvPr id="6" name="Rectangle 5">
              <a:extLst>
                <a:ext uri="{FF2B5EF4-FFF2-40B4-BE49-F238E27FC236}">
                  <a16:creationId xmlns:a16="http://schemas.microsoft.com/office/drawing/2014/main" id="{C4CF7F40-9EC1-CD94-FBCB-28F2845C999F}"/>
                </a:ext>
              </a:extLst>
            </p:cNvPr>
            <p:cNvSpPr/>
            <p:nvPr/>
          </p:nvSpPr>
          <p:spPr>
            <a:xfrm>
              <a:off x="4572417" y="3896138"/>
              <a:ext cx="7619583" cy="1659835"/>
            </a:xfrm>
            <a:prstGeom prst="rect">
              <a:avLst/>
            </a:prstGeom>
            <a:solidFill>
              <a:srgbClr val="007D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ED01BB11-A69F-A677-30E0-07B8801479D4}"/>
                </a:ext>
              </a:extLst>
            </p:cNvPr>
            <p:cNvSpPr txBox="1"/>
            <p:nvPr/>
          </p:nvSpPr>
          <p:spPr>
            <a:xfrm>
              <a:off x="4843936" y="4096194"/>
              <a:ext cx="6907534" cy="1261884"/>
            </a:xfrm>
            <a:prstGeom prst="rect">
              <a:avLst/>
            </a:prstGeom>
            <a:solidFill>
              <a:srgbClr val="007DFF"/>
            </a:solidFill>
          </p:spPr>
          <p:txBody>
            <a:bodyPr wrap="square" rtlCol="0">
              <a:spAutoFit/>
            </a:bodyPr>
            <a:lstStyle/>
            <a:p>
              <a:r>
                <a:rPr lang="fr-FR" sz="1600" b="1" dirty="0">
                  <a:solidFill>
                    <a:schemeClr val="bg1"/>
                  </a:solidFill>
                  <a:latin typeface="Poppins" panose="00000500000000000000" pitchFamily="2" charset="0"/>
                  <a:cs typeface="Poppins" panose="00000500000000000000" pitchFamily="2" charset="0"/>
                </a:rPr>
                <a:t>AMD Epyc 7351p - 16 c / 32 t - 2,4 GHz / 2,9 GHz</a:t>
              </a:r>
            </a:p>
            <a:p>
              <a:endParaRPr lang="fr-FR" sz="400" b="1" dirty="0">
                <a:solidFill>
                  <a:schemeClr val="bg1"/>
                </a:solidFill>
                <a:latin typeface="Poppins" panose="00000500000000000000" pitchFamily="2" charset="0"/>
                <a:cs typeface="Poppins" panose="00000500000000000000" pitchFamily="2" charset="0"/>
              </a:endParaRPr>
            </a:p>
            <a:p>
              <a:r>
                <a:rPr lang="fr-FR" sz="1600" b="1" dirty="0">
                  <a:solidFill>
                    <a:schemeClr val="bg1"/>
                  </a:solidFill>
                  <a:latin typeface="Poppins" panose="00000500000000000000" pitchFamily="2" charset="0"/>
                  <a:cs typeface="Poppins" panose="00000500000000000000" pitchFamily="2" charset="0"/>
                </a:rPr>
                <a:t>Mémoire: 128 Go DDR4 ECC</a:t>
              </a:r>
            </a:p>
            <a:p>
              <a:endParaRPr lang="fr-FR" sz="400" b="1" dirty="0">
                <a:solidFill>
                  <a:schemeClr val="bg1"/>
                </a:solidFill>
                <a:latin typeface="Poppins" panose="00000500000000000000" pitchFamily="2" charset="0"/>
                <a:cs typeface="Poppins" panose="00000500000000000000" pitchFamily="2" charset="0"/>
              </a:endParaRPr>
            </a:p>
            <a:p>
              <a:r>
                <a:rPr lang="fr-FR" sz="1600" b="1" dirty="0">
                  <a:solidFill>
                    <a:schemeClr val="bg1"/>
                  </a:solidFill>
                  <a:latin typeface="Poppins" panose="00000500000000000000" pitchFamily="2" charset="0"/>
                  <a:cs typeface="Poppins" panose="00000500000000000000" pitchFamily="2" charset="0"/>
                </a:rPr>
                <a:t>Stockage: 2 x 500 Go SSD NVMe Soft RAID</a:t>
              </a:r>
            </a:p>
            <a:p>
              <a:endParaRPr lang="fr-FR" sz="400" b="1" dirty="0">
                <a:solidFill>
                  <a:schemeClr val="bg1"/>
                </a:solidFill>
                <a:latin typeface="Poppins" panose="00000500000000000000" pitchFamily="2" charset="0"/>
                <a:cs typeface="Poppins" panose="00000500000000000000" pitchFamily="2" charset="0"/>
              </a:endParaRPr>
            </a:p>
            <a:p>
              <a:r>
                <a:rPr lang="fr-FR" sz="1600" b="1" dirty="0">
                  <a:solidFill>
                    <a:schemeClr val="bg1"/>
                  </a:solidFill>
                  <a:latin typeface="Poppins" panose="00000500000000000000" pitchFamily="2" charset="0"/>
                  <a:cs typeface="Poppins" panose="00000500000000000000" pitchFamily="2" charset="0"/>
                </a:rPr>
                <a:t>Bande passante privée: From 100 Mbit/s garantis</a:t>
              </a:r>
            </a:p>
          </p:txBody>
        </p:sp>
      </p:grpSp>
      <p:grpSp>
        <p:nvGrpSpPr>
          <p:cNvPr id="17" name="Groupe 16">
            <a:extLst>
              <a:ext uri="{FF2B5EF4-FFF2-40B4-BE49-F238E27FC236}">
                <a16:creationId xmlns:a16="http://schemas.microsoft.com/office/drawing/2014/main" id="{8181A594-924B-95CA-63C2-85FEFEB57334}"/>
              </a:ext>
            </a:extLst>
          </p:cNvPr>
          <p:cNvGrpSpPr/>
          <p:nvPr/>
        </p:nvGrpSpPr>
        <p:grpSpPr>
          <a:xfrm>
            <a:off x="7554250" y="2126012"/>
            <a:ext cx="1486903" cy="515228"/>
            <a:chOff x="7288695" y="2301912"/>
            <a:chExt cx="1486903" cy="515228"/>
          </a:xfrm>
        </p:grpSpPr>
        <p:pic>
          <p:nvPicPr>
            <p:cNvPr id="13" name="Graphique 12" descr="Engrenage">
              <a:extLst>
                <a:ext uri="{FF2B5EF4-FFF2-40B4-BE49-F238E27FC236}">
                  <a16:creationId xmlns:a16="http://schemas.microsoft.com/office/drawing/2014/main" id="{6619EA5C-90BC-2110-3FF1-DD5AB658E4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88695" y="2301913"/>
              <a:ext cx="514291" cy="514291"/>
            </a:xfrm>
            <a:prstGeom prst="rect">
              <a:avLst/>
            </a:prstGeom>
          </p:spPr>
        </p:pic>
        <p:pic>
          <p:nvPicPr>
            <p:cNvPr id="14" name="Graphique 13" descr="Engrenage">
              <a:extLst>
                <a:ext uri="{FF2B5EF4-FFF2-40B4-BE49-F238E27FC236}">
                  <a16:creationId xmlns:a16="http://schemas.microsoft.com/office/drawing/2014/main" id="{84FFA471-31D5-2F28-C2FB-4EF402B65A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5001" y="2302849"/>
              <a:ext cx="514291" cy="514291"/>
            </a:xfrm>
            <a:prstGeom prst="rect">
              <a:avLst/>
            </a:prstGeom>
          </p:spPr>
        </p:pic>
        <p:pic>
          <p:nvPicPr>
            <p:cNvPr id="16" name="Graphique 15" descr="Engrenage">
              <a:extLst>
                <a:ext uri="{FF2B5EF4-FFF2-40B4-BE49-F238E27FC236}">
                  <a16:creationId xmlns:a16="http://schemas.microsoft.com/office/drawing/2014/main" id="{F685B98D-CE5A-6B8A-05CC-8EF34C27CB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1307" y="2301912"/>
              <a:ext cx="514291" cy="514291"/>
            </a:xfrm>
            <a:prstGeom prst="rect">
              <a:avLst/>
            </a:prstGeom>
          </p:spPr>
        </p:pic>
      </p:grpSp>
      <p:sp>
        <p:nvSpPr>
          <p:cNvPr id="2" name="Espace réservé du numéro de diapositive 1">
            <a:extLst>
              <a:ext uri="{FF2B5EF4-FFF2-40B4-BE49-F238E27FC236}">
                <a16:creationId xmlns:a16="http://schemas.microsoft.com/office/drawing/2014/main" id="{023ECBFF-6218-EF13-4774-60020EB4B130}"/>
              </a:ext>
            </a:extLst>
          </p:cNvPr>
          <p:cNvSpPr txBox="1">
            <a:spLocks/>
          </p:cNvSpPr>
          <p:nvPr/>
        </p:nvSpPr>
        <p:spPr>
          <a:xfrm>
            <a:off x="11549671" y="6403393"/>
            <a:ext cx="473938" cy="315459"/>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998987772"/>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4FCC7D-777D-F1A9-74FD-F2EF77B52F34}"/>
              </a:ext>
            </a:extLst>
          </p:cNvPr>
          <p:cNvPicPr>
            <a:picLocks noChangeAspect="1"/>
          </p:cNvPicPr>
          <p:nvPr/>
        </p:nvPicPr>
        <p:blipFill>
          <a:blip r:embed="rId2">
            <a:extLst>
              <a:ext uri="{28A0092B-C50C-407E-A947-70E740481C1C}">
                <a14:useLocalDpi xmlns:a14="http://schemas.microsoft.com/office/drawing/2010/main" val="0"/>
              </a:ext>
            </a:extLst>
          </a:blip>
          <a:srcRect t="3061" b="3061"/>
          <a:stretch/>
        </p:blipFill>
        <p:spPr>
          <a:xfrm>
            <a:off x="-1125" y="0"/>
            <a:ext cx="12193125" cy="6867939"/>
          </a:xfrm>
          <a:prstGeom prst="rect">
            <a:avLst/>
          </a:prstGeom>
        </p:spPr>
      </p:pic>
      <p:grpSp>
        <p:nvGrpSpPr>
          <p:cNvPr id="4" name="Groupe 3">
            <a:extLst>
              <a:ext uri="{FF2B5EF4-FFF2-40B4-BE49-F238E27FC236}">
                <a16:creationId xmlns:a16="http://schemas.microsoft.com/office/drawing/2014/main" id="{0DB34050-933A-5683-D1CE-C99FDED43B36}"/>
              </a:ext>
            </a:extLst>
          </p:cNvPr>
          <p:cNvGrpSpPr/>
          <p:nvPr/>
        </p:nvGrpSpPr>
        <p:grpSpPr>
          <a:xfrm>
            <a:off x="4168128" y="3429003"/>
            <a:ext cx="8023872" cy="1208286"/>
            <a:chOff x="3168181" y="4056672"/>
            <a:chExt cx="8122158" cy="1620315"/>
          </a:xfrm>
        </p:grpSpPr>
        <p:grpSp>
          <p:nvGrpSpPr>
            <p:cNvPr id="6" name="Groupe 5">
              <a:extLst>
                <a:ext uri="{FF2B5EF4-FFF2-40B4-BE49-F238E27FC236}">
                  <a16:creationId xmlns:a16="http://schemas.microsoft.com/office/drawing/2014/main" id="{19F6FE91-860C-076F-7058-387930DBFF6C}"/>
                </a:ext>
              </a:extLst>
            </p:cNvPr>
            <p:cNvGrpSpPr/>
            <p:nvPr/>
          </p:nvGrpSpPr>
          <p:grpSpPr>
            <a:xfrm>
              <a:off x="3168181" y="4056672"/>
              <a:ext cx="8122158" cy="1620315"/>
              <a:chOff x="5299881" y="5126408"/>
              <a:chExt cx="6218774" cy="1087099"/>
            </a:xfrm>
            <a:effectLst>
              <a:outerShdw blurRad="50800" dist="38100" dir="5400000" algn="t" rotWithShape="0">
                <a:prstClr val="black">
                  <a:alpha val="40000"/>
                </a:prstClr>
              </a:outerShdw>
            </a:effectLst>
          </p:grpSpPr>
          <p:grpSp>
            <p:nvGrpSpPr>
              <p:cNvPr id="34" name="Groupe 33">
                <a:extLst>
                  <a:ext uri="{FF2B5EF4-FFF2-40B4-BE49-F238E27FC236}">
                    <a16:creationId xmlns:a16="http://schemas.microsoft.com/office/drawing/2014/main" id="{C5272710-9016-4034-A9DA-60725D8E593B}"/>
                  </a:ext>
                </a:extLst>
              </p:cNvPr>
              <p:cNvGrpSpPr/>
              <p:nvPr/>
            </p:nvGrpSpPr>
            <p:grpSpPr>
              <a:xfrm>
                <a:off x="5306123" y="5130264"/>
                <a:ext cx="6212532" cy="1083243"/>
                <a:chOff x="4461040" y="5053262"/>
                <a:chExt cx="6212532" cy="1083243"/>
              </a:xfrm>
            </p:grpSpPr>
            <p:sp>
              <p:nvSpPr>
                <p:cNvPr id="29" name="Rectangle 28">
                  <a:extLst>
                    <a:ext uri="{FF2B5EF4-FFF2-40B4-BE49-F238E27FC236}">
                      <a16:creationId xmlns:a16="http://schemas.microsoft.com/office/drawing/2014/main" id="{BC9F80CC-5967-C4CE-1D80-0F385095D62F}"/>
                    </a:ext>
                  </a:extLst>
                </p:cNvPr>
                <p:cNvSpPr/>
                <p:nvPr/>
              </p:nvSpPr>
              <p:spPr>
                <a:xfrm>
                  <a:off x="4461040" y="5053262"/>
                  <a:ext cx="6206290" cy="1083243"/>
                </a:xfrm>
                <a:prstGeom prst="rect">
                  <a:avLst/>
                </a:prstGeom>
                <a:solidFill>
                  <a:srgbClr val="00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426F0F58-2BC8-07E7-6D77-8FFE7544C204}"/>
                    </a:ext>
                  </a:extLst>
                </p:cNvPr>
                <p:cNvSpPr txBox="1"/>
                <p:nvPr/>
              </p:nvSpPr>
              <p:spPr>
                <a:xfrm>
                  <a:off x="5047045" y="5360825"/>
                  <a:ext cx="5626527" cy="46425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rPr>
                    <a:t>LA PART DE ITIE TOGO</a:t>
                  </a:r>
                  <a:endParaRPr kumimoji="0" lang="fr-MA" sz="36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endParaRPr>
                </a:p>
              </p:txBody>
            </p:sp>
          </p:grpSp>
          <p:sp>
            <p:nvSpPr>
              <p:cNvPr id="5" name="Rectangle 4">
                <a:extLst>
                  <a:ext uri="{FF2B5EF4-FFF2-40B4-BE49-F238E27FC236}">
                    <a16:creationId xmlns:a16="http://schemas.microsoft.com/office/drawing/2014/main" id="{BB3D3082-EEE5-6DFF-C698-563F69704996}"/>
                  </a:ext>
                </a:extLst>
              </p:cNvPr>
              <p:cNvSpPr/>
              <p:nvPr/>
            </p:nvSpPr>
            <p:spPr>
              <a:xfrm>
                <a:off x="5299881" y="5126408"/>
                <a:ext cx="804707" cy="1087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ZoneTexte 2">
              <a:extLst>
                <a:ext uri="{FF2B5EF4-FFF2-40B4-BE49-F238E27FC236}">
                  <a16:creationId xmlns:a16="http://schemas.microsoft.com/office/drawing/2014/main" id="{6C32D5C8-7F8E-78D4-9550-9F3F7CD52B2A}"/>
                </a:ext>
              </a:extLst>
            </p:cNvPr>
            <p:cNvSpPr txBox="1"/>
            <p:nvPr/>
          </p:nvSpPr>
          <p:spPr>
            <a:xfrm>
              <a:off x="3401033" y="4421697"/>
              <a:ext cx="625542" cy="866732"/>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panose="00000800000000000000" pitchFamily="2" charset="0"/>
                  <a:ea typeface="+mn-ea"/>
                  <a:cs typeface="+mn-cs"/>
                </a:rPr>
                <a:t>7</a:t>
              </a:r>
              <a:endParaRPr kumimoji="0" lang="fr-FR" sz="3600" b="0" i="0" u="none" strike="noStrike" kern="1200" cap="none" spc="0" normalizeH="0" baseline="0" noProof="0" dirty="0">
                <a:ln>
                  <a:noFill/>
                </a:ln>
                <a:solidFill>
                  <a:prstClr val="white"/>
                </a:solidFill>
                <a:effectLst/>
                <a:uLnTx/>
                <a:uFillTx/>
                <a:latin typeface="Montserrat" panose="00000800000000000000" pitchFamily="2" charset="0"/>
                <a:ea typeface="+mn-ea"/>
                <a:cs typeface="+mn-cs"/>
              </a:endParaRPr>
            </a:p>
          </p:txBody>
        </p:sp>
      </p:grpSp>
      <p:grpSp>
        <p:nvGrpSpPr>
          <p:cNvPr id="11" name="Groupe 10">
            <a:extLst>
              <a:ext uri="{FF2B5EF4-FFF2-40B4-BE49-F238E27FC236}">
                <a16:creationId xmlns:a16="http://schemas.microsoft.com/office/drawing/2014/main" id="{C91EE741-99FF-6B72-ED16-BAFF854E2334}"/>
              </a:ext>
            </a:extLst>
          </p:cNvPr>
          <p:cNvGrpSpPr/>
          <p:nvPr/>
        </p:nvGrpSpPr>
        <p:grpSpPr>
          <a:xfrm>
            <a:off x="805068" y="5158628"/>
            <a:ext cx="6294471" cy="1431953"/>
            <a:chOff x="805068" y="5158628"/>
            <a:chExt cx="6294471" cy="646331"/>
          </a:xfrm>
        </p:grpSpPr>
        <p:sp>
          <p:nvSpPr>
            <p:cNvPr id="7" name="ZoneTexte 6">
              <a:extLst>
                <a:ext uri="{FF2B5EF4-FFF2-40B4-BE49-F238E27FC236}">
                  <a16:creationId xmlns:a16="http://schemas.microsoft.com/office/drawing/2014/main" id="{1D321D2D-93F1-4C3C-FFA9-0B4036BF50B8}"/>
                </a:ext>
              </a:extLst>
            </p:cNvPr>
            <p:cNvSpPr txBox="1"/>
            <p:nvPr/>
          </p:nvSpPr>
          <p:spPr>
            <a:xfrm>
              <a:off x="1104180" y="5158628"/>
              <a:ext cx="5995359" cy="541784"/>
            </a:xfrm>
            <a:prstGeom prst="rect">
              <a:avLst/>
            </a:prstGeom>
            <a:noFill/>
          </p:spPr>
          <p:txBody>
            <a:bodyPr wrap="square" rtlCol="0">
              <a:spAutoFit/>
            </a:bodyPr>
            <a:lstStyle/>
            <a:p>
              <a:pPr algn="ctr"/>
              <a:r>
                <a:rPr lang="fr-FR" b="1" dirty="0">
                  <a:solidFill>
                    <a:schemeClr val="bg1"/>
                  </a:solidFill>
                  <a:latin typeface="Poppins" panose="00000500000000000000" pitchFamily="2" charset="0"/>
                  <a:cs typeface="Poppins" panose="00000500000000000000" pitchFamily="2" charset="0"/>
                </a:rPr>
                <a:t>ITIE TOGO mettra en place le personnel pour </a:t>
              </a:r>
            </a:p>
            <a:p>
              <a:r>
                <a:rPr lang="fr-FR" b="1" dirty="0">
                  <a:solidFill>
                    <a:schemeClr val="bg1"/>
                  </a:solidFill>
                  <a:latin typeface="Poppins" panose="00000500000000000000" pitchFamily="2" charset="0"/>
                  <a:cs typeface="Poppins" panose="00000500000000000000" pitchFamily="2" charset="0"/>
                </a:rPr>
                <a:t>mettre les documents sur la plateforme avec un processus de vérification et validation que les données sont justes avant publication.</a:t>
              </a:r>
            </a:p>
          </p:txBody>
        </p:sp>
        <p:cxnSp>
          <p:nvCxnSpPr>
            <p:cNvPr id="10" name="Connecteur droit 9">
              <a:extLst>
                <a:ext uri="{FF2B5EF4-FFF2-40B4-BE49-F238E27FC236}">
                  <a16:creationId xmlns:a16="http://schemas.microsoft.com/office/drawing/2014/main" id="{C95BEFF2-C8C5-530F-0F86-E0D8250606CF}"/>
                </a:ext>
              </a:extLst>
            </p:cNvPr>
            <p:cNvCxnSpPr/>
            <p:nvPr/>
          </p:nvCxnSpPr>
          <p:spPr>
            <a:xfrm>
              <a:off x="805068" y="5158628"/>
              <a:ext cx="0" cy="6463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44805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4FCC7D-777D-F1A9-74FD-F2EF77B52F34}"/>
              </a:ext>
            </a:extLst>
          </p:cNvPr>
          <p:cNvPicPr>
            <a:picLocks noChangeAspect="1"/>
          </p:cNvPicPr>
          <p:nvPr/>
        </p:nvPicPr>
        <p:blipFill rotWithShape="1">
          <a:blip r:embed="rId2">
            <a:extLst>
              <a:ext uri="{28A0092B-C50C-407E-A947-70E740481C1C}">
                <a14:useLocalDpi xmlns:a14="http://schemas.microsoft.com/office/drawing/2010/main" val="0"/>
              </a:ext>
            </a:extLst>
          </a:blip>
          <a:srcRect l="7780" t="-3451" r="784"/>
          <a:stretch/>
        </p:blipFill>
        <p:spPr>
          <a:xfrm>
            <a:off x="-1125" y="-246956"/>
            <a:ext cx="12193125" cy="7104956"/>
          </a:xfrm>
          <a:prstGeom prst="rect">
            <a:avLst/>
          </a:prstGeom>
        </p:spPr>
      </p:pic>
      <p:grpSp>
        <p:nvGrpSpPr>
          <p:cNvPr id="4" name="Groupe 3">
            <a:extLst>
              <a:ext uri="{FF2B5EF4-FFF2-40B4-BE49-F238E27FC236}">
                <a16:creationId xmlns:a16="http://schemas.microsoft.com/office/drawing/2014/main" id="{0DB34050-933A-5683-D1CE-C99FDED43B36}"/>
              </a:ext>
            </a:extLst>
          </p:cNvPr>
          <p:cNvGrpSpPr/>
          <p:nvPr/>
        </p:nvGrpSpPr>
        <p:grpSpPr>
          <a:xfrm>
            <a:off x="3848191" y="556594"/>
            <a:ext cx="8343808" cy="1212572"/>
            <a:chOff x="2836177" y="4056670"/>
            <a:chExt cx="8446011" cy="1626062"/>
          </a:xfrm>
        </p:grpSpPr>
        <p:grpSp>
          <p:nvGrpSpPr>
            <p:cNvPr id="6" name="Groupe 5">
              <a:extLst>
                <a:ext uri="{FF2B5EF4-FFF2-40B4-BE49-F238E27FC236}">
                  <a16:creationId xmlns:a16="http://schemas.microsoft.com/office/drawing/2014/main" id="{19F6FE91-860C-076F-7058-387930DBFF6C}"/>
                </a:ext>
              </a:extLst>
            </p:cNvPr>
            <p:cNvGrpSpPr/>
            <p:nvPr/>
          </p:nvGrpSpPr>
          <p:grpSpPr>
            <a:xfrm>
              <a:off x="2836177" y="4056670"/>
              <a:ext cx="8446011" cy="1626062"/>
              <a:chOff x="5045680" y="5126408"/>
              <a:chExt cx="6466733" cy="1090955"/>
            </a:xfrm>
            <a:effectLst>
              <a:outerShdw blurRad="50800" dist="38100" dir="5400000" algn="t" rotWithShape="0">
                <a:prstClr val="black">
                  <a:alpha val="40000"/>
                </a:prstClr>
              </a:outerShdw>
            </a:effectLst>
          </p:grpSpPr>
          <p:grpSp>
            <p:nvGrpSpPr>
              <p:cNvPr id="34" name="Groupe 33">
                <a:extLst>
                  <a:ext uri="{FF2B5EF4-FFF2-40B4-BE49-F238E27FC236}">
                    <a16:creationId xmlns:a16="http://schemas.microsoft.com/office/drawing/2014/main" id="{C5272710-9016-4034-A9DA-60725D8E593B}"/>
                  </a:ext>
                </a:extLst>
              </p:cNvPr>
              <p:cNvGrpSpPr/>
              <p:nvPr/>
            </p:nvGrpSpPr>
            <p:grpSpPr>
              <a:xfrm>
                <a:off x="5306123" y="5130264"/>
                <a:ext cx="6206290" cy="1087099"/>
                <a:chOff x="4461040" y="5053262"/>
                <a:chExt cx="6206290" cy="1087099"/>
              </a:xfrm>
            </p:grpSpPr>
            <p:sp>
              <p:nvSpPr>
                <p:cNvPr id="29" name="Rectangle 28">
                  <a:extLst>
                    <a:ext uri="{FF2B5EF4-FFF2-40B4-BE49-F238E27FC236}">
                      <a16:creationId xmlns:a16="http://schemas.microsoft.com/office/drawing/2014/main" id="{BC9F80CC-5967-C4CE-1D80-0F385095D62F}"/>
                    </a:ext>
                  </a:extLst>
                </p:cNvPr>
                <p:cNvSpPr/>
                <p:nvPr/>
              </p:nvSpPr>
              <p:spPr>
                <a:xfrm>
                  <a:off x="4461040" y="5053262"/>
                  <a:ext cx="6206290" cy="1087099"/>
                </a:xfrm>
                <a:prstGeom prst="rect">
                  <a:avLst/>
                </a:prstGeom>
                <a:solidFill>
                  <a:srgbClr val="00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426F0F58-2BC8-07E7-6D77-8FFE7544C204}"/>
                    </a:ext>
                  </a:extLst>
                </p:cNvPr>
                <p:cNvSpPr txBox="1"/>
                <p:nvPr/>
              </p:nvSpPr>
              <p:spPr>
                <a:xfrm>
                  <a:off x="5183584" y="5329893"/>
                  <a:ext cx="5389499" cy="52612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rPr>
                    <a:t>DEMONSTRATION ET CAPTURES</a:t>
                  </a:r>
                  <a:endParaRPr kumimoji="0" lang="fr-MA" sz="3600" b="1" i="0" u="none" strike="noStrike" kern="1200" cap="none" spc="90" normalizeH="0" baseline="0" noProof="0" dirty="0">
                    <a:ln>
                      <a:noFill/>
                    </a:ln>
                    <a:solidFill>
                      <a:prstClr val="white"/>
                    </a:solidFill>
                    <a:effectLst>
                      <a:outerShdw blurRad="38100" dist="38100" dir="2700000" algn="tl">
                        <a:srgbClr val="000000">
                          <a:alpha val="43137"/>
                        </a:srgbClr>
                      </a:outerShdw>
                    </a:effectLst>
                    <a:uLnTx/>
                    <a:uFillTx/>
                    <a:latin typeface="Poppins" panose="00000500000000000000" pitchFamily="2" charset="0"/>
                    <a:ea typeface="+mn-ea"/>
                    <a:cs typeface="Poppins" panose="00000500000000000000" pitchFamily="2" charset="0"/>
                  </a:endParaRPr>
                </a:p>
              </p:txBody>
            </p:sp>
          </p:grpSp>
          <p:sp>
            <p:nvSpPr>
              <p:cNvPr id="5" name="Rectangle 4">
                <a:extLst>
                  <a:ext uri="{FF2B5EF4-FFF2-40B4-BE49-F238E27FC236}">
                    <a16:creationId xmlns:a16="http://schemas.microsoft.com/office/drawing/2014/main" id="{BB3D3082-EEE5-6DFF-C698-563F69704996}"/>
                  </a:ext>
                </a:extLst>
              </p:cNvPr>
              <p:cNvSpPr/>
              <p:nvPr/>
            </p:nvSpPr>
            <p:spPr>
              <a:xfrm>
                <a:off x="5045680" y="5126408"/>
                <a:ext cx="830586" cy="10909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ZoneTexte 2">
              <a:extLst>
                <a:ext uri="{FF2B5EF4-FFF2-40B4-BE49-F238E27FC236}">
                  <a16:creationId xmlns:a16="http://schemas.microsoft.com/office/drawing/2014/main" id="{6C32D5C8-7F8E-78D4-9550-9F3F7CD52B2A}"/>
                </a:ext>
              </a:extLst>
            </p:cNvPr>
            <p:cNvSpPr txBox="1"/>
            <p:nvPr/>
          </p:nvSpPr>
          <p:spPr>
            <a:xfrm>
              <a:off x="3069025" y="4421698"/>
              <a:ext cx="625542" cy="866731"/>
            </a:xfrm>
            <a:prstGeom prst="rect">
              <a:avLst/>
            </a:prstGeom>
            <a:noFill/>
            <a:ln>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panose="00000800000000000000" pitchFamily="2" charset="0"/>
                  <a:ea typeface="+mn-ea"/>
                  <a:cs typeface="+mn-cs"/>
                </a:rPr>
                <a:t>8</a:t>
              </a:r>
              <a:endParaRPr kumimoji="0" lang="fr-FR" sz="3600" b="0" i="0" u="none" strike="noStrike" kern="1200" cap="none" spc="0" normalizeH="0" baseline="0" noProof="0" dirty="0">
                <a:ln>
                  <a:noFill/>
                </a:ln>
                <a:solidFill>
                  <a:prstClr val="white"/>
                </a:solidFill>
                <a:effectLst/>
                <a:uLnTx/>
                <a:uFillTx/>
                <a:latin typeface="Montserrat" panose="00000800000000000000" pitchFamily="2" charset="0"/>
                <a:ea typeface="+mn-ea"/>
                <a:cs typeface="+mn-cs"/>
              </a:endParaRPr>
            </a:p>
          </p:txBody>
        </p:sp>
      </p:grpSp>
      <p:sp>
        <p:nvSpPr>
          <p:cNvPr id="2" name="ZoneTexte 1">
            <a:extLst>
              <a:ext uri="{FF2B5EF4-FFF2-40B4-BE49-F238E27FC236}">
                <a16:creationId xmlns:a16="http://schemas.microsoft.com/office/drawing/2014/main" id="{F3555D17-1CEF-0A70-9849-BB1E7E29910B}"/>
              </a:ext>
            </a:extLst>
          </p:cNvPr>
          <p:cNvSpPr txBox="1"/>
          <p:nvPr/>
        </p:nvSpPr>
        <p:spPr>
          <a:xfrm>
            <a:off x="3061252" y="2908603"/>
            <a:ext cx="4890052" cy="1754326"/>
          </a:xfrm>
          <a:prstGeom prst="rect">
            <a:avLst/>
          </a:prstGeom>
          <a:noFill/>
        </p:spPr>
        <p:txBody>
          <a:bodyPr wrap="square" rtlCol="0">
            <a:spAutoFit/>
          </a:bodyPr>
          <a:lstStyle/>
          <a:p>
            <a:pPr algn="ctr"/>
            <a:r>
              <a:rPr lang="fr-FR" dirty="0">
                <a:latin typeface="Poppins" panose="00000500000000000000" pitchFamily="2" charset="0"/>
                <a:cs typeface="Poppins" panose="00000500000000000000" pitchFamily="2" charset="0"/>
              </a:rPr>
              <a:t>Nous avons mise en place un site web projet pour vous montrer comment </a:t>
            </a:r>
          </a:p>
          <a:p>
            <a:pPr algn="ctr"/>
            <a:r>
              <a:rPr lang="fr-FR" dirty="0">
                <a:latin typeface="Poppins" panose="00000500000000000000" pitchFamily="2" charset="0"/>
                <a:cs typeface="Poppins" panose="00000500000000000000" pitchFamily="2" charset="0"/>
              </a:rPr>
              <a:t>sera la plateforme.</a:t>
            </a:r>
          </a:p>
          <a:p>
            <a:pPr algn="ctr"/>
            <a:endParaRPr lang="fr-FR" dirty="0">
              <a:latin typeface="Poppins" panose="00000500000000000000" pitchFamily="2" charset="0"/>
              <a:cs typeface="Poppins" panose="00000500000000000000" pitchFamily="2" charset="0"/>
            </a:endParaRPr>
          </a:p>
          <a:p>
            <a:pPr algn="ctr"/>
            <a:r>
              <a:rPr lang="fr-FR" dirty="0">
                <a:latin typeface="Poppins" panose="00000500000000000000" pitchFamily="2" charset="0"/>
                <a:cs typeface="Poppins" panose="00000500000000000000" pitchFamily="2" charset="0"/>
              </a:rPr>
              <a:t>Vous pouvez visiter le site web </a:t>
            </a:r>
          </a:p>
          <a:p>
            <a:pPr algn="ctr"/>
            <a:r>
              <a:rPr lang="fr-FR" dirty="0">
                <a:latin typeface="Poppins" panose="00000500000000000000" pitchFamily="2" charset="0"/>
                <a:cs typeface="Poppins" panose="00000500000000000000" pitchFamily="2" charset="0"/>
              </a:rPr>
              <a:t>à l’adresse  </a:t>
            </a:r>
            <a:r>
              <a:rPr lang="fr-FR" b="1" dirty="0">
                <a:solidFill>
                  <a:srgbClr val="4472C4"/>
                </a:solidFill>
                <a:latin typeface="Poppins" panose="00000500000000000000" pitchFamily="2" charset="0"/>
                <a:cs typeface="Poppins" panose="00000500000000000000" pitchFamily="2" charset="0"/>
                <a:hlinkClick r:id="rId3"/>
              </a:rPr>
              <a:t>https://itietogo.info/</a:t>
            </a:r>
            <a:endParaRPr lang="fr-FR" b="1" dirty="0">
              <a:solidFill>
                <a:srgbClr val="4472C4"/>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2923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6E576DD-4A18-05B3-8134-B2FA9266B8BF}"/>
              </a:ext>
            </a:extLst>
          </p:cNvPr>
          <p:cNvPicPr>
            <a:picLocks noChangeAspect="1"/>
          </p:cNvPicPr>
          <p:nvPr/>
        </p:nvPicPr>
        <p:blipFill>
          <a:blip r:embed="rId2">
            <a:extLst>
              <a:ext uri="{28A0092B-C50C-407E-A947-70E740481C1C}">
                <a14:useLocalDpi xmlns:a14="http://schemas.microsoft.com/office/drawing/2010/main" val="0"/>
              </a:ext>
            </a:extLst>
          </a:blip>
          <a:srcRect t="10711" b="10711"/>
          <a:stretch/>
        </p:blipFill>
        <p:spPr>
          <a:xfrm>
            <a:off x="0" y="0"/>
            <a:ext cx="12192000" cy="6858000"/>
          </a:xfrm>
          <a:prstGeom prst="rect">
            <a:avLst/>
          </a:prstGeom>
        </p:spPr>
      </p:pic>
    </p:spTree>
    <p:extLst>
      <p:ext uri="{BB962C8B-B14F-4D97-AF65-F5344CB8AC3E}">
        <p14:creationId xmlns:p14="http://schemas.microsoft.com/office/powerpoint/2010/main" val="2602874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6E576DD-4A18-05B3-8134-B2FA9266B8BF}"/>
              </a:ext>
            </a:extLst>
          </p:cNvPr>
          <p:cNvPicPr>
            <a:picLocks noChangeAspect="1"/>
          </p:cNvPicPr>
          <p:nvPr/>
        </p:nvPicPr>
        <p:blipFill rotWithShape="1">
          <a:blip r:embed="rId2">
            <a:extLst>
              <a:ext uri="{28A0092B-C50C-407E-A947-70E740481C1C}">
                <a14:useLocalDpi xmlns:a14="http://schemas.microsoft.com/office/drawing/2010/main" val="0"/>
              </a:ext>
            </a:extLst>
          </a:blip>
          <a:srcRect l="17446" r="17283" b="22955"/>
          <a:stretch/>
        </p:blipFill>
        <p:spPr>
          <a:xfrm>
            <a:off x="0" y="0"/>
            <a:ext cx="12192000" cy="6858000"/>
          </a:xfrm>
          <a:prstGeom prst="rect">
            <a:avLst/>
          </a:prstGeom>
        </p:spPr>
      </p:pic>
    </p:spTree>
    <p:extLst>
      <p:ext uri="{BB962C8B-B14F-4D97-AF65-F5344CB8AC3E}">
        <p14:creationId xmlns:p14="http://schemas.microsoft.com/office/powerpoint/2010/main" val="347636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6E576DD-4A18-05B3-8134-B2FA9266B8BF}"/>
              </a:ext>
            </a:extLst>
          </p:cNvPr>
          <p:cNvPicPr>
            <a:picLocks noChangeAspect="1"/>
          </p:cNvPicPr>
          <p:nvPr/>
        </p:nvPicPr>
        <p:blipFill rotWithShape="1">
          <a:blip r:embed="rId2">
            <a:extLst>
              <a:ext uri="{28A0092B-C50C-407E-A947-70E740481C1C}">
                <a14:useLocalDpi xmlns:a14="http://schemas.microsoft.com/office/drawing/2010/main" val="0"/>
              </a:ext>
            </a:extLst>
          </a:blip>
          <a:srcRect t="4511" b="5017"/>
          <a:stretch/>
        </p:blipFill>
        <p:spPr>
          <a:xfrm>
            <a:off x="-11077" y="0"/>
            <a:ext cx="12203078" cy="6858000"/>
          </a:xfrm>
          <a:prstGeom prst="rect">
            <a:avLst/>
          </a:prstGeom>
        </p:spPr>
      </p:pic>
    </p:spTree>
    <p:extLst>
      <p:ext uri="{BB962C8B-B14F-4D97-AF65-F5344CB8AC3E}">
        <p14:creationId xmlns:p14="http://schemas.microsoft.com/office/powerpoint/2010/main" val="228493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204B4E-D566-4DE4-AD0A-91FE2F6F8D3F}"/>
              </a:ext>
            </a:extLst>
          </p:cNvPr>
          <p:cNvSpPr/>
          <p:nvPr/>
        </p:nvSpPr>
        <p:spPr>
          <a:xfrm>
            <a:off x="0" y="0"/>
            <a:ext cx="6096000" cy="6858000"/>
          </a:xfrm>
          <a:prstGeom prst="rect">
            <a:avLst/>
          </a:prstGeom>
          <a:solidFill>
            <a:srgbClr val="007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Shape 992">
            <a:extLst>
              <a:ext uri="{FF2B5EF4-FFF2-40B4-BE49-F238E27FC236}">
                <a16:creationId xmlns:a16="http://schemas.microsoft.com/office/drawing/2014/main" id="{C5750291-D4FA-9F39-5159-E0AD28348F7D}"/>
              </a:ext>
            </a:extLst>
          </p:cNvPr>
          <p:cNvSpPr/>
          <p:nvPr/>
        </p:nvSpPr>
        <p:spPr>
          <a:xfrm>
            <a:off x="7045084" y="2042030"/>
            <a:ext cx="4190058" cy="304698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lnSpc>
                <a:spcPct val="150000"/>
              </a:lnSpc>
              <a:defRPr sz="1600">
                <a:solidFill>
                  <a:srgbClr val="FFFFFF"/>
                </a:solidFill>
              </a:defRPr>
            </a:lvl1pPr>
          </a:lstStyle>
          <a:p>
            <a:pPr algn="ctr">
              <a:lnSpc>
                <a:spcPct val="100000"/>
              </a:lnSpc>
            </a:pPr>
            <a:r>
              <a:rPr lang="fr-FR" sz="4800" b="1" spc="300" dirty="0">
                <a:solidFill>
                  <a:schemeClr val="tx1"/>
                </a:solidFill>
                <a:latin typeface="Poppins" panose="00000500000000000000" pitchFamily="2" charset="0"/>
                <a:ea typeface="Source Sans Pro"/>
                <a:cs typeface="Poppins" panose="00000500000000000000" pitchFamily="2" charset="0"/>
              </a:rPr>
              <a:t>MERCI </a:t>
            </a:r>
          </a:p>
          <a:p>
            <a:pPr algn="ctr">
              <a:lnSpc>
                <a:spcPct val="100000"/>
              </a:lnSpc>
            </a:pPr>
            <a:r>
              <a:rPr lang="fr-FR" sz="4800" b="1" spc="300" dirty="0">
                <a:solidFill>
                  <a:schemeClr val="tx1"/>
                </a:solidFill>
                <a:latin typeface="Poppins" panose="00000500000000000000" pitchFamily="2" charset="0"/>
                <a:ea typeface="Source Sans Pro"/>
                <a:cs typeface="Poppins" panose="00000500000000000000" pitchFamily="2" charset="0"/>
              </a:rPr>
              <a:t>DE </a:t>
            </a:r>
          </a:p>
          <a:p>
            <a:pPr algn="ctr">
              <a:lnSpc>
                <a:spcPct val="100000"/>
              </a:lnSpc>
            </a:pPr>
            <a:r>
              <a:rPr lang="fr-FR" sz="4800" b="1" spc="300" dirty="0">
                <a:solidFill>
                  <a:schemeClr val="tx1"/>
                </a:solidFill>
                <a:latin typeface="Poppins" panose="00000500000000000000" pitchFamily="2" charset="0"/>
                <a:ea typeface="Source Sans Pro"/>
                <a:cs typeface="Poppins" panose="00000500000000000000" pitchFamily="2" charset="0"/>
              </a:rPr>
              <a:t>VOTRE </a:t>
            </a:r>
          </a:p>
          <a:p>
            <a:pPr algn="ctr">
              <a:lnSpc>
                <a:spcPct val="100000"/>
              </a:lnSpc>
            </a:pPr>
            <a:r>
              <a:rPr lang="fr-FR" sz="4800" b="1" spc="300" dirty="0">
                <a:solidFill>
                  <a:schemeClr val="tx1"/>
                </a:solidFill>
                <a:latin typeface="Poppins" panose="00000500000000000000" pitchFamily="2" charset="0"/>
                <a:ea typeface="Source Sans Pro"/>
                <a:cs typeface="Poppins" panose="00000500000000000000" pitchFamily="2" charset="0"/>
              </a:rPr>
              <a:t>ATTENTION </a:t>
            </a:r>
          </a:p>
        </p:txBody>
      </p:sp>
      <p:cxnSp>
        <p:nvCxnSpPr>
          <p:cNvPr id="15" name="Connecteur droit 14">
            <a:extLst>
              <a:ext uri="{FF2B5EF4-FFF2-40B4-BE49-F238E27FC236}">
                <a16:creationId xmlns:a16="http://schemas.microsoft.com/office/drawing/2014/main" id="{C57A161D-F1B6-AF84-3147-AA04BDBDB13E}"/>
              </a:ext>
            </a:extLst>
          </p:cNvPr>
          <p:cNvCxnSpPr>
            <a:cxnSpLocks/>
          </p:cNvCxnSpPr>
          <p:nvPr/>
        </p:nvCxnSpPr>
        <p:spPr>
          <a:xfrm>
            <a:off x="807010" y="3416438"/>
            <a:ext cx="4707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6B789EAF-165F-60A6-DDF2-EA06A799182F}"/>
              </a:ext>
            </a:extLst>
          </p:cNvPr>
          <p:cNvCxnSpPr>
            <a:cxnSpLocks/>
          </p:cNvCxnSpPr>
          <p:nvPr/>
        </p:nvCxnSpPr>
        <p:spPr>
          <a:xfrm>
            <a:off x="807010" y="5108713"/>
            <a:ext cx="4707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DF020CCB-347C-2445-1D62-00A92555E2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323" y="1853147"/>
            <a:ext cx="2432843" cy="939962"/>
          </a:xfrm>
          <a:prstGeom prst="rect">
            <a:avLst/>
          </a:prstGeom>
          <a:noFill/>
          <a:ln>
            <a:noFill/>
          </a:ln>
        </p:spPr>
      </p:pic>
      <p:sp>
        <p:nvSpPr>
          <p:cNvPr id="3" name="ZoneTexte 2">
            <a:extLst>
              <a:ext uri="{FF2B5EF4-FFF2-40B4-BE49-F238E27FC236}">
                <a16:creationId xmlns:a16="http://schemas.microsoft.com/office/drawing/2014/main" id="{F04FEE26-ED2D-E24C-8ADE-D1F6E0E71CD5}"/>
              </a:ext>
            </a:extLst>
          </p:cNvPr>
          <p:cNvSpPr txBox="1"/>
          <p:nvPr/>
        </p:nvSpPr>
        <p:spPr>
          <a:xfrm>
            <a:off x="586613" y="3654980"/>
            <a:ext cx="5148264" cy="1323439"/>
          </a:xfrm>
          <a:prstGeom prst="rect">
            <a:avLst/>
          </a:prstGeom>
          <a:noFill/>
        </p:spPr>
        <p:txBody>
          <a:bodyPr wrap="square" rtlCol="0">
            <a:spAutoFit/>
          </a:bodyPr>
          <a:lstStyle/>
          <a:p>
            <a:pPr algn="ctr"/>
            <a:r>
              <a:rPr lang="fr-FR" sz="1600" dirty="0">
                <a:solidFill>
                  <a:schemeClr val="bg1"/>
                </a:solidFill>
                <a:latin typeface="Poppins" panose="00000500000000000000" pitchFamily="2" charset="0"/>
                <a:cs typeface="Poppins" panose="00000500000000000000" pitchFamily="2" charset="0"/>
              </a:rPr>
              <a:t>Intégrateur Informatique - Cloud - Sage</a:t>
            </a:r>
          </a:p>
          <a:p>
            <a:pPr algn="ctr"/>
            <a:r>
              <a:rPr lang="fr-FR" sz="1600" dirty="0">
                <a:solidFill>
                  <a:schemeClr val="bg1"/>
                </a:solidFill>
                <a:latin typeface="Poppins" panose="00000500000000000000" pitchFamily="2" charset="0"/>
                <a:cs typeface="Poppins" panose="00000500000000000000" pitchFamily="2" charset="0"/>
              </a:rPr>
              <a:t>Boulevard du 30 août Avé Maria Adidogome</a:t>
            </a:r>
          </a:p>
          <a:p>
            <a:pPr algn="ctr"/>
            <a:r>
              <a:rPr lang="fr-FR" sz="1600" dirty="0">
                <a:solidFill>
                  <a:schemeClr val="bg1"/>
                </a:solidFill>
                <a:latin typeface="Poppins" panose="00000500000000000000" pitchFamily="2" charset="0"/>
                <a:cs typeface="Poppins" panose="00000500000000000000" pitchFamily="2" charset="0"/>
              </a:rPr>
              <a:t>(+228) 91 06 88 07 </a:t>
            </a:r>
          </a:p>
          <a:p>
            <a:pPr algn="ctr"/>
            <a:r>
              <a:rPr lang="fr-FR" sz="1600" dirty="0">
                <a:solidFill>
                  <a:schemeClr val="bg1"/>
                </a:solidFill>
                <a:latin typeface="Poppins" panose="00000500000000000000" pitchFamily="2" charset="0"/>
                <a:cs typeface="Poppins" panose="00000500000000000000" pitchFamily="2" charset="0"/>
              </a:rPr>
              <a:t>contact@sogesti.fr</a:t>
            </a:r>
          </a:p>
          <a:p>
            <a:pPr algn="ctr"/>
            <a:r>
              <a:rPr lang="fr-FR" sz="1600" dirty="0">
                <a:solidFill>
                  <a:schemeClr val="bg1"/>
                </a:solidFill>
                <a:latin typeface="Poppins" panose="00000500000000000000" pitchFamily="2" charset="0"/>
                <a:cs typeface="Poppins" panose="00000500000000000000" pitchFamily="2" charset="0"/>
              </a:rPr>
              <a:t>www.sogesti.fr</a:t>
            </a:r>
          </a:p>
        </p:txBody>
      </p:sp>
    </p:spTree>
    <p:extLst>
      <p:ext uri="{BB962C8B-B14F-4D97-AF65-F5344CB8AC3E}">
        <p14:creationId xmlns:p14="http://schemas.microsoft.com/office/powerpoint/2010/main" val="304530231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4D5BB46-B917-3D4E-2A5D-A3F263F2A05C}"/>
              </a:ext>
            </a:extLst>
          </p:cNvPr>
          <p:cNvSpPr txBox="1"/>
          <p:nvPr/>
        </p:nvSpPr>
        <p:spPr>
          <a:xfrm>
            <a:off x="681658" y="1350441"/>
            <a:ext cx="10470046" cy="369027"/>
          </a:xfrm>
          <a:prstGeom prst="rect">
            <a:avLst/>
          </a:prstGeom>
          <a:noFill/>
        </p:spPr>
        <p:txBody>
          <a:bodyPr wrap="square">
            <a:spAutoFit/>
          </a:bodyPr>
          <a:lstStyle/>
          <a:p>
            <a:r>
              <a:rPr lang="fr-FR" b="1" dirty="0">
                <a:latin typeface="Poppins" panose="00000500000000000000" pitchFamily="2" charset="0"/>
                <a:cs typeface="Poppins" panose="00000500000000000000" pitchFamily="2" charset="0"/>
              </a:rPr>
              <a:t>Les principaux domaines d’expertise de SOGESTI INFORMATIQUE sont les suivants :</a:t>
            </a:r>
          </a:p>
        </p:txBody>
      </p:sp>
      <p:grpSp>
        <p:nvGrpSpPr>
          <p:cNvPr id="7" name="Groupe 6">
            <a:extLst>
              <a:ext uri="{FF2B5EF4-FFF2-40B4-BE49-F238E27FC236}">
                <a16:creationId xmlns:a16="http://schemas.microsoft.com/office/drawing/2014/main" id="{B0719B91-B1CF-2743-21DE-CB0530DD4D3C}"/>
              </a:ext>
            </a:extLst>
          </p:cNvPr>
          <p:cNvGrpSpPr/>
          <p:nvPr/>
        </p:nvGrpSpPr>
        <p:grpSpPr>
          <a:xfrm>
            <a:off x="761170" y="2150882"/>
            <a:ext cx="3264178" cy="1676146"/>
            <a:chOff x="364731" y="4676679"/>
            <a:chExt cx="1951522" cy="1676146"/>
          </a:xfrm>
          <a:solidFill>
            <a:srgbClr val="007DFF"/>
          </a:solidFill>
          <a:scene3d>
            <a:camera prst="orthographicFront">
              <a:rot lat="0" lon="0" rev="0"/>
            </a:camera>
            <a:lightRig rig="soft" dir="t">
              <a:rot lat="0" lon="0" rev="0"/>
            </a:lightRig>
          </a:scene3d>
        </p:grpSpPr>
        <p:sp>
          <p:nvSpPr>
            <p:cNvPr id="9" name="Rectangle : coins arrondis 8">
              <a:extLst>
                <a:ext uri="{FF2B5EF4-FFF2-40B4-BE49-F238E27FC236}">
                  <a16:creationId xmlns:a16="http://schemas.microsoft.com/office/drawing/2014/main" id="{BC000D98-E972-5E40-BDB6-CA59431362B1}"/>
                </a:ext>
              </a:extLst>
            </p:cNvPr>
            <p:cNvSpPr/>
            <p:nvPr/>
          </p:nvSpPr>
          <p:spPr>
            <a:xfrm>
              <a:off x="364731" y="4676679"/>
              <a:ext cx="1951522" cy="1676146"/>
            </a:xfrm>
            <a:prstGeom prst="roundRect">
              <a:avLst>
                <a:gd name="adj" fmla="val 5794"/>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C25D3AE5-09FC-146E-DC03-360276D9719C}"/>
                </a:ext>
              </a:extLst>
            </p:cNvPr>
            <p:cNvSpPr txBox="1"/>
            <p:nvPr/>
          </p:nvSpPr>
          <p:spPr>
            <a:xfrm>
              <a:off x="438298" y="4976143"/>
              <a:ext cx="1804387" cy="1077218"/>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algn="ctr">
                <a:spcAft>
                  <a:spcPts val="1200"/>
                </a:spcAft>
                <a:buClr>
                  <a:srgbClr val="E2943E"/>
                </a:buClr>
              </a:pPr>
              <a:r>
                <a:rPr lang="fr-FR" sz="16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Mise en place des solutions Gestion d’Entreprises GED et outils de collaboration</a:t>
              </a:r>
            </a:p>
          </p:txBody>
        </p:sp>
      </p:grpSp>
      <p:grpSp>
        <p:nvGrpSpPr>
          <p:cNvPr id="11" name="Groupe 10">
            <a:extLst>
              <a:ext uri="{FF2B5EF4-FFF2-40B4-BE49-F238E27FC236}">
                <a16:creationId xmlns:a16="http://schemas.microsoft.com/office/drawing/2014/main" id="{5D5C6FB8-F1CD-CC74-9A68-F225B96020AB}"/>
              </a:ext>
            </a:extLst>
          </p:cNvPr>
          <p:cNvGrpSpPr/>
          <p:nvPr/>
        </p:nvGrpSpPr>
        <p:grpSpPr>
          <a:xfrm>
            <a:off x="4463911" y="2150882"/>
            <a:ext cx="3264178" cy="1676146"/>
            <a:chOff x="364731" y="4676679"/>
            <a:chExt cx="1951522" cy="1676146"/>
          </a:xfrm>
          <a:solidFill>
            <a:srgbClr val="007DFF"/>
          </a:solidFill>
          <a:scene3d>
            <a:camera prst="orthographicFront">
              <a:rot lat="0" lon="0" rev="0"/>
            </a:camera>
            <a:lightRig rig="soft" dir="t">
              <a:rot lat="0" lon="0" rev="0"/>
            </a:lightRig>
          </a:scene3d>
        </p:grpSpPr>
        <p:sp>
          <p:nvSpPr>
            <p:cNvPr id="12" name="Rectangle : coins arrondis 11">
              <a:extLst>
                <a:ext uri="{FF2B5EF4-FFF2-40B4-BE49-F238E27FC236}">
                  <a16:creationId xmlns:a16="http://schemas.microsoft.com/office/drawing/2014/main" id="{1575F017-6A28-E541-FEDA-34A47AAEF923}"/>
                </a:ext>
              </a:extLst>
            </p:cNvPr>
            <p:cNvSpPr/>
            <p:nvPr/>
          </p:nvSpPr>
          <p:spPr>
            <a:xfrm>
              <a:off x="364731" y="4676679"/>
              <a:ext cx="1951522" cy="1676146"/>
            </a:xfrm>
            <a:prstGeom prst="roundRect">
              <a:avLst>
                <a:gd name="adj" fmla="val 5794"/>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333D7A11-2FAB-9903-0F78-4AD2C3B180C5}"/>
                </a:ext>
              </a:extLst>
            </p:cNvPr>
            <p:cNvSpPr txBox="1"/>
            <p:nvPr/>
          </p:nvSpPr>
          <p:spPr>
            <a:xfrm>
              <a:off x="438298" y="4976143"/>
              <a:ext cx="1804387" cy="830997"/>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algn="ctr">
                <a:spcAft>
                  <a:spcPts val="1200"/>
                </a:spcAft>
                <a:buClr>
                  <a:srgbClr val="E2943E"/>
                </a:buClr>
              </a:pPr>
              <a:r>
                <a:rPr lang="fr-FR" sz="16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Développement logiciel Open Data, Docker, Hébergement de sites</a:t>
              </a:r>
            </a:p>
          </p:txBody>
        </p:sp>
      </p:grpSp>
      <p:grpSp>
        <p:nvGrpSpPr>
          <p:cNvPr id="14" name="Groupe 13">
            <a:extLst>
              <a:ext uri="{FF2B5EF4-FFF2-40B4-BE49-F238E27FC236}">
                <a16:creationId xmlns:a16="http://schemas.microsoft.com/office/drawing/2014/main" id="{C6C164A3-FECE-E031-4A01-8FE78D281F56}"/>
              </a:ext>
            </a:extLst>
          </p:cNvPr>
          <p:cNvGrpSpPr/>
          <p:nvPr/>
        </p:nvGrpSpPr>
        <p:grpSpPr>
          <a:xfrm>
            <a:off x="8166652" y="2150882"/>
            <a:ext cx="3264178" cy="1676146"/>
            <a:chOff x="364731" y="4676679"/>
            <a:chExt cx="1951522" cy="1676146"/>
          </a:xfrm>
          <a:solidFill>
            <a:srgbClr val="007DFF"/>
          </a:solidFill>
          <a:scene3d>
            <a:camera prst="orthographicFront">
              <a:rot lat="0" lon="0" rev="0"/>
            </a:camera>
            <a:lightRig rig="soft" dir="t">
              <a:rot lat="0" lon="0" rev="0"/>
            </a:lightRig>
          </a:scene3d>
        </p:grpSpPr>
        <p:sp>
          <p:nvSpPr>
            <p:cNvPr id="15" name="Rectangle : coins arrondis 14">
              <a:extLst>
                <a:ext uri="{FF2B5EF4-FFF2-40B4-BE49-F238E27FC236}">
                  <a16:creationId xmlns:a16="http://schemas.microsoft.com/office/drawing/2014/main" id="{ED2B71DD-61B8-DFAC-AAB0-FD48410C2129}"/>
                </a:ext>
              </a:extLst>
            </p:cNvPr>
            <p:cNvSpPr/>
            <p:nvPr/>
          </p:nvSpPr>
          <p:spPr>
            <a:xfrm>
              <a:off x="364731" y="4676679"/>
              <a:ext cx="1951522" cy="1676146"/>
            </a:xfrm>
            <a:prstGeom prst="roundRect">
              <a:avLst>
                <a:gd name="adj" fmla="val 5794"/>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A084D619-6343-FD9F-8C55-DF9ECF7EECA9}"/>
                </a:ext>
              </a:extLst>
            </p:cNvPr>
            <p:cNvSpPr txBox="1"/>
            <p:nvPr/>
          </p:nvSpPr>
          <p:spPr>
            <a:xfrm>
              <a:off x="438298" y="4976143"/>
              <a:ext cx="1804387" cy="1077218"/>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algn="ctr">
                <a:buClr>
                  <a:srgbClr val="E2943E"/>
                </a:buClr>
              </a:pPr>
              <a:r>
                <a:rPr lang="fr-FR" sz="16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Intégration System </a:t>
              </a:r>
            </a:p>
            <a:p>
              <a:pPr algn="ctr">
                <a:buClr>
                  <a:srgbClr val="E2943E"/>
                </a:buClr>
              </a:pPr>
              <a:r>
                <a:rPr lang="fr-FR" sz="16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&amp; Middleware, SOA, ESB Monitoring &amp; Log Management.</a:t>
              </a:r>
            </a:p>
          </p:txBody>
        </p:sp>
      </p:grpSp>
      <p:grpSp>
        <p:nvGrpSpPr>
          <p:cNvPr id="17" name="Groupe 16">
            <a:extLst>
              <a:ext uri="{FF2B5EF4-FFF2-40B4-BE49-F238E27FC236}">
                <a16:creationId xmlns:a16="http://schemas.microsoft.com/office/drawing/2014/main" id="{3B2FBF76-2B13-6E61-8BAB-8162BE1E2FE4}"/>
              </a:ext>
            </a:extLst>
          </p:cNvPr>
          <p:cNvGrpSpPr/>
          <p:nvPr/>
        </p:nvGrpSpPr>
        <p:grpSpPr>
          <a:xfrm>
            <a:off x="2499276" y="4186127"/>
            <a:ext cx="3264178" cy="1676146"/>
            <a:chOff x="364731" y="4676679"/>
            <a:chExt cx="1951522" cy="1676146"/>
          </a:xfrm>
          <a:solidFill>
            <a:srgbClr val="007DFF"/>
          </a:solidFill>
          <a:scene3d>
            <a:camera prst="orthographicFront">
              <a:rot lat="0" lon="0" rev="0"/>
            </a:camera>
            <a:lightRig rig="soft" dir="t">
              <a:rot lat="0" lon="0" rev="0"/>
            </a:lightRig>
          </a:scene3d>
        </p:grpSpPr>
        <p:sp>
          <p:nvSpPr>
            <p:cNvPr id="18" name="Rectangle : coins arrondis 17">
              <a:extLst>
                <a:ext uri="{FF2B5EF4-FFF2-40B4-BE49-F238E27FC236}">
                  <a16:creationId xmlns:a16="http://schemas.microsoft.com/office/drawing/2014/main" id="{AC8AD5B7-B93E-BE52-3EC6-5AF96B28A531}"/>
                </a:ext>
              </a:extLst>
            </p:cNvPr>
            <p:cNvSpPr/>
            <p:nvPr/>
          </p:nvSpPr>
          <p:spPr>
            <a:xfrm>
              <a:off x="364731" y="4676679"/>
              <a:ext cx="1951522" cy="1676146"/>
            </a:xfrm>
            <a:prstGeom prst="roundRect">
              <a:avLst>
                <a:gd name="adj" fmla="val 5794"/>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a:extLst>
                <a:ext uri="{FF2B5EF4-FFF2-40B4-BE49-F238E27FC236}">
                  <a16:creationId xmlns:a16="http://schemas.microsoft.com/office/drawing/2014/main" id="{CF8CDF87-708B-F15E-6B33-50BF48F07CA2}"/>
                </a:ext>
              </a:extLst>
            </p:cNvPr>
            <p:cNvSpPr txBox="1"/>
            <p:nvPr/>
          </p:nvSpPr>
          <p:spPr>
            <a:xfrm>
              <a:off x="438298" y="5169565"/>
              <a:ext cx="1804387" cy="584775"/>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algn="ctr">
                <a:spcAft>
                  <a:spcPts val="1200"/>
                </a:spcAft>
                <a:buClr>
                  <a:srgbClr val="E2943E"/>
                </a:buClr>
              </a:pPr>
              <a:r>
                <a:rPr lang="fr-FR" sz="16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Téléphonie IP / Messagerie Infrastructures et Sécurité</a:t>
              </a:r>
            </a:p>
          </p:txBody>
        </p:sp>
      </p:grpSp>
      <p:grpSp>
        <p:nvGrpSpPr>
          <p:cNvPr id="20" name="Groupe 19">
            <a:extLst>
              <a:ext uri="{FF2B5EF4-FFF2-40B4-BE49-F238E27FC236}">
                <a16:creationId xmlns:a16="http://schemas.microsoft.com/office/drawing/2014/main" id="{A0AAA68F-C736-C720-5EF5-659255F4C5A4}"/>
              </a:ext>
            </a:extLst>
          </p:cNvPr>
          <p:cNvGrpSpPr/>
          <p:nvPr/>
        </p:nvGrpSpPr>
        <p:grpSpPr>
          <a:xfrm>
            <a:off x="6428546" y="4186127"/>
            <a:ext cx="3264178" cy="1676146"/>
            <a:chOff x="364731" y="4676679"/>
            <a:chExt cx="1951522" cy="1676146"/>
          </a:xfrm>
          <a:solidFill>
            <a:srgbClr val="007DFF"/>
          </a:solidFill>
          <a:scene3d>
            <a:camera prst="orthographicFront">
              <a:rot lat="0" lon="0" rev="0"/>
            </a:camera>
            <a:lightRig rig="soft" dir="t">
              <a:rot lat="0" lon="0" rev="0"/>
            </a:lightRig>
          </a:scene3d>
        </p:grpSpPr>
        <p:sp>
          <p:nvSpPr>
            <p:cNvPr id="21" name="Rectangle : coins arrondis 20">
              <a:extLst>
                <a:ext uri="{FF2B5EF4-FFF2-40B4-BE49-F238E27FC236}">
                  <a16:creationId xmlns:a16="http://schemas.microsoft.com/office/drawing/2014/main" id="{7C349AA1-2F38-5F62-39C6-3BECE6414F97}"/>
                </a:ext>
              </a:extLst>
            </p:cNvPr>
            <p:cNvSpPr/>
            <p:nvPr/>
          </p:nvSpPr>
          <p:spPr>
            <a:xfrm>
              <a:off x="364731" y="4676679"/>
              <a:ext cx="1951522" cy="1676146"/>
            </a:xfrm>
            <a:prstGeom prst="roundRect">
              <a:avLst>
                <a:gd name="adj" fmla="val 5794"/>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E3E20F80-546C-A377-8111-5AA25B1AC131}"/>
                </a:ext>
              </a:extLst>
            </p:cNvPr>
            <p:cNvSpPr txBox="1"/>
            <p:nvPr/>
          </p:nvSpPr>
          <p:spPr>
            <a:xfrm>
              <a:off x="438298" y="5024203"/>
              <a:ext cx="1804387" cy="1077218"/>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algn="ctr">
                <a:spcAft>
                  <a:spcPts val="1200"/>
                </a:spcAft>
                <a:buClr>
                  <a:srgbClr val="E2943E"/>
                </a:buClr>
              </a:pPr>
              <a:r>
                <a:rPr lang="en-US" sz="16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Cloud Public / Cloud Privé, Cloud Hosting / Cloud Storage / Cloud Back-up as a Service.</a:t>
              </a:r>
              <a:endParaRPr lang="fr-FR" sz="160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grpSp>
      <p:sp>
        <p:nvSpPr>
          <p:cNvPr id="23" name="Espace réservé du numéro de diapositive 1">
            <a:extLst>
              <a:ext uri="{FF2B5EF4-FFF2-40B4-BE49-F238E27FC236}">
                <a16:creationId xmlns:a16="http://schemas.microsoft.com/office/drawing/2014/main" id="{8FD60F17-8E93-FB8C-7E8D-79701316A494}"/>
              </a:ext>
            </a:extLst>
          </p:cNvPr>
          <p:cNvSpPr txBox="1">
            <a:spLocks/>
          </p:cNvSpPr>
          <p:nvPr/>
        </p:nvSpPr>
        <p:spPr>
          <a:xfrm>
            <a:off x="11562460" y="6377489"/>
            <a:ext cx="378020" cy="300077"/>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FAB73BC-B049-4115-A692-8D63A059BFB8}" type="slidenum">
              <a:rPr lang="fr-FR" sz="1200" b="1">
                <a:solidFill>
                  <a:schemeClr val="bg1"/>
                </a:solidFill>
                <a:effectLst>
                  <a:outerShdw blurRad="38100" dist="38100" dir="2700000" algn="tl">
                    <a:srgbClr val="000000">
                      <a:alpha val="43137"/>
                    </a:srgbClr>
                  </a:outerShdw>
                </a:effectLst>
              </a:rPr>
              <a:pPr algn="ctr"/>
              <a:t>4</a:t>
            </a:fld>
            <a:endParaRPr lang="fr-FR" sz="1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38324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02360113-CDAE-D2CA-AC2C-0A5F9BEB6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64"/>
            <a:ext cx="12192000" cy="3466011"/>
          </a:xfrm>
          <a:prstGeom prst="rect">
            <a:avLst/>
          </a:prstGeom>
        </p:spPr>
      </p:pic>
      <p:sp>
        <p:nvSpPr>
          <p:cNvPr id="23" name="Espace réservé du numéro de diapositive 1">
            <a:extLst>
              <a:ext uri="{FF2B5EF4-FFF2-40B4-BE49-F238E27FC236}">
                <a16:creationId xmlns:a16="http://schemas.microsoft.com/office/drawing/2014/main" id="{8FD60F17-8E93-FB8C-7E8D-79701316A494}"/>
              </a:ext>
            </a:extLst>
          </p:cNvPr>
          <p:cNvSpPr txBox="1">
            <a:spLocks/>
          </p:cNvSpPr>
          <p:nvPr/>
        </p:nvSpPr>
        <p:spPr>
          <a:xfrm>
            <a:off x="11562460" y="6377489"/>
            <a:ext cx="378020" cy="300077"/>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FAB73BC-B049-4115-A692-8D63A059BFB8}" type="slidenum">
              <a:rPr lang="fr-FR" sz="1200" b="1">
                <a:solidFill>
                  <a:schemeClr val="bg1"/>
                </a:solidFill>
                <a:effectLst>
                  <a:outerShdw blurRad="38100" dist="38100" dir="2700000" algn="tl">
                    <a:srgbClr val="000000">
                      <a:alpha val="43137"/>
                    </a:srgbClr>
                  </a:outerShdw>
                </a:effectLst>
              </a:rPr>
              <a:pPr algn="ctr"/>
              <a:t>5</a:t>
            </a:fld>
            <a:endParaRPr lang="fr-FR" sz="1200" b="1" dirty="0">
              <a:solidFill>
                <a:schemeClr val="bg1"/>
              </a:solidFill>
              <a:effectLst>
                <a:outerShdw blurRad="38100" dist="38100" dir="2700000" algn="tl">
                  <a:srgbClr val="000000">
                    <a:alpha val="43137"/>
                  </a:srgbClr>
                </a:outerShdw>
              </a:effectLst>
            </a:endParaRPr>
          </a:p>
        </p:txBody>
      </p:sp>
      <p:sp>
        <p:nvSpPr>
          <p:cNvPr id="2" name="ZoneTexte 1">
            <a:extLst>
              <a:ext uri="{FF2B5EF4-FFF2-40B4-BE49-F238E27FC236}">
                <a16:creationId xmlns:a16="http://schemas.microsoft.com/office/drawing/2014/main" id="{A92E7BF7-CA11-C37F-247D-5FA2BFDCB4C9}"/>
              </a:ext>
            </a:extLst>
          </p:cNvPr>
          <p:cNvSpPr txBox="1"/>
          <p:nvPr/>
        </p:nvSpPr>
        <p:spPr>
          <a:xfrm>
            <a:off x="592206" y="3822944"/>
            <a:ext cx="10867611" cy="2739211"/>
          </a:xfrm>
          <a:prstGeom prst="rect">
            <a:avLst/>
          </a:prstGeom>
          <a:noFill/>
        </p:spPr>
        <p:txBody>
          <a:bodyPr wrap="square" rtlCol="0">
            <a:spAutoFit/>
          </a:bodyPr>
          <a:lstStyle/>
          <a:p>
            <a:pPr algn="just"/>
            <a:r>
              <a:rPr lang="fr-FR" sz="1600" b="1" dirty="0">
                <a:latin typeface="Poppins" panose="00000500000000000000" pitchFamily="2" charset="0"/>
                <a:cs typeface="Poppins" panose="00000500000000000000" pitchFamily="2" charset="0"/>
              </a:rPr>
              <a:t>SOGESTI INFORMATIQUE </a:t>
            </a:r>
            <a:r>
              <a:rPr lang="fr-FR" sz="1600" dirty="0">
                <a:latin typeface="Poppins" panose="00000500000000000000" pitchFamily="2" charset="0"/>
                <a:cs typeface="Poppins" panose="00000500000000000000" pitchFamily="2" charset="0"/>
              </a:rPr>
              <a:t>a assisté plusieurs Institutions et Entreprises au </a:t>
            </a:r>
            <a:r>
              <a:rPr lang="fr-FR" sz="1600" b="1" dirty="0">
                <a:latin typeface="Poppins" panose="00000500000000000000" pitchFamily="2" charset="0"/>
                <a:cs typeface="Poppins" panose="00000500000000000000" pitchFamily="2" charset="0"/>
              </a:rPr>
              <a:t>Togo,</a:t>
            </a:r>
            <a:r>
              <a:rPr lang="fr-FR" sz="1600" dirty="0">
                <a:latin typeface="Poppins" panose="00000500000000000000" pitchFamily="2" charset="0"/>
                <a:cs typeface="Poppins" panose="00000500000000000000" pitchFamily="2" charset="0"/>
              </a:rPr>
              <a:t> et à l’international pour </a:t>
            </a:r>
          </a:p>
          <a:p>
            <a:pPr algn="just"/>
            <a:r>
              <a:rPr lang="fr-FR" sz="1600" dirty="0">
                <a:latin typeface="Poppins" panose="00000500000000000000" pitchFamily="2" charset="0"/>
                <a:cs typeface="Poppins" panose="00000500000000000000" pitchFamily="2" charset="0"/>
              </a:rPr>
              <a:t>la conception et la mise en œuvre de projets structurants afin d’améliorer leurs performances et des processus dans différents domaines : </a:t>
            </a:r>
          </a:p>
          <a:p>
            <a:pPr algn="just"/>
            <a:endParaRPr lang="fr-FR" sz="1200" dirty="0">
              <a:latin typeface="Poppins" panose="00000500000000000000" pitchFamily="2" charset="0"/>
              <a:cs typeface="Poppins" panose="00000500000000000000" pitchFamily="2" charset="0"/>
            </a:endParaRPr>
          </a:p>
          <a:p>
            <a:pPr marL="285750" indent="-285750" algn="just">
              <a:buFont typeface="Arial" panose="020B0604020202020204" pitchFamily="34" charset="0"/>
              <a:buChar char="•"/>
            </a:pPr>
            <a:r>
              <a:rPr lang="fr-FR" sz="1600" dirty="0">
                <a:latin typeface="Poppins" panose="00000500000000000000" pitchFamily="2" charset="0"/>
                <a:cs typeface="Poppins" panose="00000500000000000000" pitchFamily="2" charset="0"/>
              </a:rPr>
              <a:t>Transformation digitale et mises en place des données ouvertes</a:t>
            </a:r>
          </a:p>
          <a:p>
            <a:pPr marL="285750" indent="-285750" algn="just">
              <a:buFont typeface="Arial" panose="020B0604020202020204" pitchFamily="34" charset="0"/>
              <a:buChar char="•"/>
            </a:pPr>
            <a:r>
              <a:rPr lang="fr-FR" sz="1600" dirty="0">
                <a:latin typeface="Poppins" panose="00000500000000000000" pitchFamily="2" charset="0"/>
                <a:cs typeface="Poppins" panose="00000500000000000000" pitchFamily="2" charset="0"/>
              </a:rPr>
              <a:t>Systèmes d’information distribués, finance, organisation, logistique, industries, </a:t>
            </a:r>
          </a:p>
          <a:p>
            <a:pPr marL="285750" indent="-285750" algn="just">
              <a:buFont typeface="Arial" panose="020B0604020202020204" pitchFamily="34" charset="0"/>
              <a:buChar char="•"/>
            </a:pPr>
            <a:r>
              <a:rPr lang="fr-FR" sz="1600" dirty="0">
                <a:latin typeface="Poppins" panose="00000500000000000000" pitchFamily="2" charset="0"/>
                <a:cs typeface="Poppins" panose="00000500000000000000" pitchFamily="2" charset="0"/>
              </a:rPr>
              <a:t>Gestion des ressources humaines, </a:t>
            </a:r>
          </a:p>
          <a:p>
            <a:pPr marL="285750" indent="-285750" algn="just">
              <a:buFont typeface="Arial" panose="020B0604020202020204" pitchFamily="34" charset="0"/>
              <a:buChar char="•"/>
            </a:pPr>
            <a:r>
              <a:rPr lang="fr-FR" sz="1600" dirty="0">
                <a:latin typeface="Poppins" panose="00000500000000000000" pitchFamily="2" charset="0"/>
                <a:cs typeface="Poppins" panose="00000500000000000000" pitchFamily="2" charset="0"/>
              </a:rPr>
              <a:t>Formation et assistance</a:t>
            </a:r>
          </a:p>
          <a:p>
            <a:pPr marL="285750" indent="-285750" algn="just">
              <a:buFont typeface="Arial" panose="020B0604020202020204" pitchFamily="34" charset="0"/>
              <a:buChar char="•"/>
            </a:pPr>
            <a:r>
              <a:rPr lang="fr-FR" sz="1600" dirty="0">
                <a:latin typeface="Poppins" panose="00000500000000000000" pitchFamily="2" charset="0"/>
                <a:cs typeface="Poppins" panose="00000500000000000000" pitchFamily="2" charset="0"/>
              </a:rPr>
              <a:t>Modernisation </a:t>
            </a:r>
          </a:p>
          <a:p>
            <a:pPr marL="285750" indent="-285750" algn="just">
              <a:buFont typeface="Arial" panose="020B0604020202020204" pitchFamily="34" charset="0"/>
              <a:buChar char="•"/>
            </a:pPr>
            <a:r>
              <a:rPr lang="fr-FR" sz="1600" dirty="0">
                <a:latin typeface="Poppins" panose="00000500000000000000" pitchFamily="2" charset="0"/>
                <a:cs typeface="Poppins" panose="00000500000000000000" pitchFamily="2" charset="0"/>
              </a:rPr>
              <a:t>Conduite du changement.</a:t>
            </a:r>
          </a:p>
          <a:p>
            <a:pPr algn="just"/>
            <a:r>
              <a:rPr lang="fr-FR" sz="1600" dirty="0">
                <a:latin typeface="Poppins" panose="00000500000000000000" pitchFamily="2" charset="0"/>
                <a:cs typeface="Poppins" panose="00000500000000000000" pitchFamily="2" charset="0"/>
              </a:rPr>
              <a:t>Nous avons un bureau en Suisse –Canada-Togo.</a:t>
            </a:r>
          </a:p>
        </p:txBody>
      </p:sp>
      <p:sp>
        <p:nvSpPr>
          <p:cNvPr id="4" name="Rectangle 3">
            <a:extLst>
              <a:ext uri="{FF2B5EF4-FFF2-40B4-BE49-F238E27FC236}">
                <a16:creationId xmlns:a16="http://schemas.microsoft.com/office/drawing/2014/main" id="{6AF3B993-21D7-92CF-C902-4367F2F62589}"/>
              </a:ext>
            </a:extLst>
          </p:cNvPr>
          <p:cNvSpPr/>
          <p:nvPr/>
        </p:nvSpPr>
        <p:spPr>
          <a:xfrm>
            <a:off x="0" y="3362466"/>
            <a:ext cx="12192000" cy="93867"/>
          </a:xfrm>
          <a:prstGeom prst="rect">
            <a:avLst/>
          </a:prstGeom>
          <a:solidFill>
            <a:srgbClr val="007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86291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4FCC7D-777D-F1A9-74FD-F2EF77B52F34}"/>
              </a:ext>
            </a:extLst>
          </p:cNvPr>
          <p:cNvPicPr>
            <a:picLocks noChangeAspect="1"/>
          </p:cNvPicPr>
          <p:nvPr/>
        </p:nvPicPr>
        <p:blipFill>
          <a:blip r:embed="rId2">
            <a:extLst>
              <a:ext uri="{28A0092B-C50C-407E-A947-70E740481C1C}">
                <a14:useLocalDpi xmlns:a14="http://schemas.microsoft.com/office/drawing/2010/main" val="0"/>
              </a:ext>
            </a:extLst>
          </a:blip>
          <a:srcRect t="7339" b="7339"/>
          <a:stretch/>
        </p:blipFill>
        <p:spPr>
          <a:xfrm>
            <a:off x="-1125" y="-69574"/>
            <a:ext cx="12193125" cy="6937513"/>
          </a:xfrm>
          <a:prstGeom prst="rect">
            <a:avLst/>
          </a:prstGeom>
        </p:spPr>
      </p:pic>
      <p:grpSp>
        <p:nvGrpSpPr>
          <p:cNvPr id="4" name="Groupe 3">
            <a:extLst>
              <a:ext uri="{FF2B5EF4-FFF2-40B4-BE49-F238E27FC236}">
                <a16:creationId xmlns:a16="http://schemas.microsoft.com/office/drawing/2014/main" id="{0DB34050-933A-5683-D1CE-C99FDED43B36}"/>
              </a:ext>
            </a:extLst>
          </p:cNvPr>
          <p:cNvGrpSpPr/>
          <p:nvPr/>
        </p:nvGrpSpPr>
        <p:grpSpPr>
          <a:xfrm>
            <a:off x="3896139" y="1442739"/>
            <a:ext cx="8295861" cy="1161313"/>
            <a:chOff x="3176337" y="4062415"/>
            <a:chExt cx="9015663" cy="1620316"/>
          </a:xfrm>
        </p:grpSpPr>
        <p:grpSp>
          <p:nvGrpSpPr>
            <p:cNvPr id="6" name="Groupe 5">
              <a:extLst>
                <a:ext uri="{FF2B5EF4-FFF2-40B4-BE49-F238E27FC236}">
                  <a16:creationId xmlns:a16="http://schemas.microsoft.com/office/drawing/2014/main" id="{19F6FE91-860C-076F-7058-387930DBFF6C}"/>
                </a:ext>
              </a:extLst>
            </p:cNvPr>
            <p:cNvGrpSpPr/>
            <p:nvPr/>
          </p:nvGrpSpPr>
          <p:grpSpPr>
            <a:xfrm>
              <a:off x="3176337" y="4062415"/>
              <a:ext cx="9015663" cy="1620316"/>
              <a:chOff x="5306125" y="5130263"/>
              <a:chExt cx="6902891" cy="1087100"/>
            </a:xfrm>
            <a:effectLst>
              <a:outerShdw blurRad="50800" dist="38100" dir="5400000" algn="t" rotWithShape="0">
                <a:prstClr val="black">
                  <a:alpha val="40000"/>
                </a:prstClr>
              </a:outerShdw>
            </a:effectLst>
          </p:grpSpPr>
          <p:grpSp>
            <p:nvGrpSpPr>
              <p:cNvPr id="34" name="Groupe 33">
                <a:extLst>
                  <a:ext uri="{FF2B5EF4-FFF2-40B4-BE49-F238E27FC236}">
                    <a16:creationId xmlns:a16="http://schemas.microsoft.com/office/drawing/2014/main" id="{C5272710-9016-4034-A9DA-60725D8E593B}"/>
                  </a:ext>
                </a:extLst>
              </p:cNvPr>
              <p:cNvGrpSpPr/>
              <p:nvPr/>
            </p:nvGrpSpPr>
            <p:grpSpPr>
              <a:xfrm>
                <a:off x="5306125" y="5130264"/>
                <a:ext cx="6902891" cy="1087099"/>
                <a:chOff x="4461042" y="5053262"/>
                <a:chExt cx="6902891" cy="1087099"/>
              </a:xfrm>
            </p:grpSpPr>
            <p:sp>
              <p:nvSpPr>
                <p:cNvPr id="29" name="Rectangle 28">
                  <a:extLst>
                    <a:ext uri="{FF2B5EF4-FFF2-40B4-BE49-F238E27FC236}">
                      <a16:creationId xmlns:a16="http://schemas.microsoft.com/office/drawing/2014/main" id="{BC9F80CC-5967-C4CE-1D80-0F385095D62F}"/>
                    </a:ext>
                  </a:extLst>
                </p:cNvPr>
                <p:cNvSpPr/>
                <p:nvPr/>
              </p:nvSpPr>
              <p:spPr>
                <a:xfrm>
                  <a:off x="4461042" y="5053262"/>
                  <a:ext cx="6902891" cy="1087099"/>
                </a:xfrm>
                <a:prstGeom prst="rect">
                  <a:avLst/>
                </a:prstGeom>
                <a:solidFill>
                  <a:srgbClr val="00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MA" sz="1050" dirty="0"/>
                </a:p>
              </p:txBody>
            </p:sp>
            <p:sp>
              <p:nvSpPr>
                <p:cNvPr id="33" name="ZoneTexte 32">
                  <a:extLst>
                    <a:ext uri="{FF2B5EF4-FFF2-40B4-BE49-F238E27FC236}">
                      <a16:creationId xmlns:a16="http://schemas.microsoft.com/office/drawing/2014/main" id="{426F0F58-2BC8-07E7-6D77-8FFE7544C204}"/>
                    </a:ext>
                  </a:extLst>
                </p:cNvPr>
                <p:cNvSpPr txBox="1"/>
                <p:nvPr/>
              </p:nvSpPr>
              <p:spPr>
                <a:xfrm>
                  <a:off x="5380346" y="5357872"/>
                  <a:ext cx="5620285" cy="547405"/>
                </a:xfrm>
                <a:prstGeom prst="rect">
                  <a:avLst/>
                </a:prstGeom>
                <a:noFill/>
                <a:ln>
                  <a:noFill/>
                </a:ln>
              </p:spPr>
              <p:txBody>
                <a:bodyPr wrap="square">
                  <a:spAutoFit/>
                </a:bodyPr>
                <a:lstStyle/>
                <a:p>
                  <a:pPr algn="ctr"/>
                  <a:r>
                    <a:rPr lang="fr-FR" sz="3200" b="1" spc="9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JUSTIFICATION DU PROJET</a:t>
                  </a:r>
                  <a:endParaRPr lang="fr-MA" sz="3600" b="1" spc="90"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endParaRPr>
                </a:p>
              </p:txBody>
            </p:sp>
          </p:grpSp>
          <p:sp>
            <p:nvSpPr>
              <p:cNvPr id="5" name="Rectangle 4">
                <a:extLst>
                  <a:ext uri="{FF2B5EF4-FFF2-40B4-BE49-F238E27FC236}">
                    <a16:creationId xmlns:a16="http://schemas.microsoft.com/office/drawing/2014/main" id="{BB3D3082-EEE5-6DFF-C698-563F69704996}"/>
                  </a:ext>
                </a:extLst>
              </p:cNvPr>
              <p:cNvSpPr/>
              <p:nvPr/>
            </p:nvSpPr>
            <p:spPr>
              <a:xfrm>
                <a:off x="5306125" y="5130263"/>
                <a:ext cx="700115" cy="108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3" name="ZoneTexte 2">
              <a:extLst>
                <a:ext uri="{FF2B5EF4-FFF2-40B4-BE49-F238E27FC236}">
                  <a16:creationId xmlns:a16="http://schemas.microsoft.com/office/drawing/2014/main" id="{6C32D5C8-7F8E-78D4-9550-9F3F7CD52B2A}"/>
                </a:ext>
              </a:extLst>
            </p:cNvPr>
            <p:cNvSpPr txBox="1"/>
            <p:nvPr/>
          </p:nvSpPr>
          <p:spPr>
            <a:xfrm>
              <a:off x="3320766" y="4421007"/>
              <a:ext cx="625542" cy="901790"/>
            </a:xfrm>
            <a:prstGeom prst="rect">
              <a:avLst/>
            </a:prstGeom>
            <a:noFill/>
            <a:ln>
              <a:noFill/>
            </a:ln>
          </p:spPr>
          <p:txBody>
            <a:bodyPr wrap="square" anchor="ctr">
              <a:spAutoFit/>
            </a:bodyPr>
            <a:lstStyle/>
            <a:p>
              <a:pPr algn="ctr"/>
              <a:r>
                <a:rPr lang="fr-MA" sz="3600" b="1" dirty="0">
                  <a:solidFill>
                    <a:schemeClr val="bg1"/>
                  </a:solidFill>
                  <a:effectLst>
                    <a:outerShdw blurRad="38100" dist="38100" dir="2700000" algn="tl">
                      <a:srgbClr val="000000">
                        <a:alpha val="43137"/>
                      </a:srgbClr>
                    </a:outerShdw>
                  </a:effectLst>
                  <a:latin typeface="Montserrat" panose="00000800000000000000" pitchFamily="2" charset="0"/>
                </a:rPr>
                <a:t>2</a:t>
              </a:r>
              <a:endParaRPr lang="fr-FR" sz="3600" dirty="0">
                <a:solidFill>
                  <a:schemeClr val="bg1"/>
                </a:solidFill>
                <a:latin typeface="Montserrat" panose="00000800000000000000" pitchFamily="2" charset="0"/>
              </a:endParaRPr>
            </a:p>
          </p:txBody>
        </p:sp>
      </p:grpSp>
    </p:spTree>
    <p:extLst>
      <p:ext uri="{BB962C8B-B14F-4D97-AF65-F5344CB8AC3E}">
        <p14:creationId xmlns:p14="http://schemas.microsoft.com/office/powerpoint/2010/main" val="159056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D8E5E9F8-80AF-9FE4-314D-26B4BB236ACF}"/>
              </a:ext>
            </a:extLst>
          </p:cNvPr>
          <p:cNvPicPr>
            <a:picLocks noChangeAspect="1"/>
          </p:cNvPicPr>
          <p:nvPr/>
        </p:nvPicPr>
        <p:blipFill rotWithShape="1">
          <a:blip r:embed="rId3">
            <a:extLst>
              <a:ext uri="{28A0092B-C50C-407E-A947-70E740481C1C}">
                <a14:useLocalDpi xmlns:a14="http://schemas.microsoft.com/office/drawing/2010/main" val="0"/>
              </a:ext>
            </a:extLst>
          </a:blip>
          <a:srcRect l="14155" r="16083"/>
          <a:stretch/>
        </p:blipFill>
        <p:spPr>
          <a:xfrm>
            <a:off x="7394713" y="-32944"/>
            <a:ext cx="4807226" cy="6890944"/>
          </a:xfrm>
          <a:prstGeom prst="rect">
            <a:avLst/>
          </a:prstGeom>
          <a:effectLst>
            <a:outerShdw blurRad="50800" dist="38100" dir="10800000" algn="r" rotWithShape="0">
              <a:prstClr val="black">
                <a:alpha val="40000"/>
              </a:prstClr>
            </a:outerShdw>
          </a:effectLst>
        </p:spPr>
      </p:pic>
      <p:sp>
        <p:nvSpPr>
          <p:cNvPr id="23" name="Espace réservé du numéro de diapositive 1">
            <a:extLst>
              <a:ext uri="{FF2B5EF4-FFF2-40B4-BE49-F238E27FC236}">
                <a16:creationId xmlns:a16="http://schemas.microsoft.com/office/drawing/2014/main" id="{8FD60F17-8E93-FB8C-7E8D-79701316A494}"/>
              </a:ext>
            </a:extLst>
          </p:cNvPr>
          <p:cNvSpPr txBox="1">
            <a:spLocks/>
          </p:cNvSpPr>
          <p:nvPr/>
        </p:nvSpPr>
        <p:spPr>
          <a:xfrm>
            <a:off x="179338" y="6403393"/>
            <a:ext cx="378020" cy="300077"/>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23891A8-842D-29D9-43E2-4A14050D28CD}"/>
              </a:ext>
            </a:extLst>
          </p:cNvPr>
          <p:cNvSpPr txBox="1"/>
          <p:nvPr/>
        </p:nvSpPr>
        <p:spPr>
          <a:xfrm>
            <a:off x="557357" y="926251"/>
            <a:ext cx="6559059" cy="4031873"/>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Comme nous le savons tous, les données ouvertes sont devenues de plus en plus importantes dans l’ère numérique actuelle. Il permet aux organisations de partager des informations et des ensembles de données avec le public, ce qui favorise la transparence, l’innovation et la collaboration. </a:t>
            </a:r>
          </a:p>
          <a:p>
            <a:pPr marR="0" lvl="0" algn="just" defTabSz="914400" rtl="0" eaLnBrk="1" fontAlgn="auto" latinLnBrk="0" hangingPunct="1">
              <a:lnSpc>
                <a:spcPct val="100000"/>
              </a:lnSpc>
              <a:spcBef>
                <a:spcPts val="0"/>
              </a:spcBef>
              <a:spcAft>
                <a:spcPts val="0"/>
              </a:spcAft>
              <a:buClr>
                <a:srgbClr val="007DFF"/>
              </a:buClr>
              <a:buSzTx/>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Les données ouvertes sont des données et des contenus que tout un chacun peut utiliser (…) et partager (gratuitement) à des fins quelconques.</a:t>
            </a: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endParaRPr lang="fr-FR" sz="1600" dirty="0">
              <a:solidFill>
                <a:prstClr val="black"/>
              </a:solidFill>
              <a:latin typeface="Poppins" panose="00000500000000000000" pitchFamily="2" charset="0"/>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L’objectif de ce portail est de faciliter la visualisation, l’analyse, la compréhension, la comparabilité, l’utilisation et la réutilisation des données ITIE en vue d’un débat éclairé sur l’amélioration de la transparence et la bonne gouvernance du secteur extractif togolais.</a:t>
            </a:r>
          </a:p>
        </p:txBody>
      </p:sp>
    </p:spTree>
    <p:extLst>
      <p:ext uri="{BB962C8B-B14F-4D97-AF65-F5344CB8AC3E}">
        <p14:creationId xmlns:p14="http://schemas.microsoft.com/office/powerpoint/2010/main" val="3790683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up)">
                                      <p:cBhvr>
                                        <p:cTn id="11" dur="1000"/>
                                        <p:tgtEl>
                                          <p:spTgt spid="3">
                                            <p:txEl>
                                              <p:pRg st="2" end="2"/>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up)">
                                      <p:cBhvr>
                                        <p:cTn id="1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Espace réservé du numéro de diapositive 1">
            <a:extLst>
              <a:ext uri="{FF2B5EF4-FFF2-40B4-BE49-F238E27FC236}">
                <a16:creationId xmlns:a16="http://schemas.microsoft.com/office/drawing/2014/main" id="{8FD60F17-8E93-FB8C-7E8D-79701316A494}"/>
              </a:ext>
            </a:extLst>
          </p:cNvPr>
          <p:cNvSpPr txBox="1">
            <a:spLocks/>
          </p:cNvSpPr>
          <p:nvPr/>
        </p:nvSpPr>
        <p:spPr>
          <a:xfrm>
            <a:off x="179338" y="6403393"/>
            <a:ext cx="378020" cy="300077"/>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423891A8-842D-29D9-43E2-4A14050D28CD}"/>
              </a:ext>
            </a:extLst>
          </p:cNvPr>
          <p:cNvSpPr txBox="1"/>
          <p:nvPr/>
        </p:nvSpPr>
        <p:spPr>
          <a:xfrm>
            <a:off x="577237" y="1272369"/>
            <a:ext cx="10783190" cy="156966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Il s’agit de la mise en œuvre de l’Exigence 7. 2 de la Norme ITIE 2019 qui prône l’accessibilité des » données ouvertes « en ces termes :</a:t>
            </a: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endPar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Les pays mettant en œuvre l’ITIE devront s’assurer que les divulgations ITIE seront accessibles au public. Le groupe multipartite devra :</a:t>
            </a:r>
          </a:p>
          <a:p>
            <a:pPr marL="285750" marR="0" lvl="0" indent="-285750" algn="just" defTabSz="914400" rtl="0" eaLnBrk="1" fontAlgn="auto" latinLnBrk="0" hangingPunct="1">
              <a:lnSpc>
                <a:spcPct val="100000"/>
              </a:lnSpc>
              <a:spcBef>
                <a:spcPts val="0"/>
              </a:spcBef>
              <a:spcAft>
                <a:spcPts val="0"/>
              </a:spcAft>
              <a:buClr>
                <a:srgbClr val="007DFF"/>
              </a:buClr>
              <a:buSzTx/>
              <a:buFont typeface="Wingdings" panose="05000000000000000000" pitchFamily="2" charset="2"/>
              <a:buChar char="§"/>
              <a:tabLst/>
              <a:defRPr/>
            </a:pPr>
            <a:endParaRPr lang="fr-FR" sz="1600" dirty="0">
              <a:solidFill>
                <a:prstClr val="black"/>
              </a:solidFill>
              <a:latin typeface="Poppins" panose="00000500000000000000" pitchFamily="2" charset="0"/>
              <a:cs typeface="Poppins" panose="00000500000000000000" pitchFamily="2" charset="0"/>
            </a:endParaRPr>
          </a:p>
        </p:txBody>
      </p:sp>
      <p:sp>
        <p:nvSpPr>
          <p:cNvPr id="4" name="ZoneTexte 3">
            <a:extLst>
              <a:ext uri="{FF2B5EF4-FFF2-40B4-BE49-F238E27FC236}">
                <a16:creationId xmlns:a16="http://schemas.microsoft.com/office/drawing/2014/main" id="{8B072D6D-CCDB-191F-E35F-7BF8F68F4299}"/>
              </a:ext>
            </a:extLst>
          </p:cNvPr>
          <p:cNvSpPr txBox="1"/>
          <p:nvPr/>
        </p:nvSpPr>
        <p:spPr>
          <a:xfrm>
            <a:off x="811696" y="2996559"/>
            <a:ext cx="7189304" cy="2308324"/>
          </a:xfrm>
          <a:prstGeom prst="rect">
            <a:avLst/>
          </a:prstGeom>
          <a:noFill/>
        </p:spPr>
        <p:txBody>
          <a:bodyPr wrap="square">
            <a:spAutoFit/>
          </a:bodyPr>
          <a:lstStyle/>
          <a:p>
            <a:pPr marL="342900" indent="-342900" algn="just">
              <a:buClr>
                <a:srgbClr val="007DFF"/>
              </a:buClr>
              <a:buFont typeface="+mj-lt"/>
              <a:buAutoNum type="arabicPeriod"/>
            </a:pPr>
            <a:r>
              <a:rPr lang="fr-FR" sz="1600" dirty="0">
                <a:latin typeface="Poppins" panose="00000500000000000000" pitchFamily="2" charset="0"/>
                <a:cs typeface="Poppins" panose="00000500000000000000" pitchFamily="2" charset="0"/>
              </a:rPr>
              <a:t>Convenir d’une politique prônant clairement l’ouverture des données dans le but d’assurer l’accessibilité, la diffusion et la réutilisation des données ITIE. </a:t>
            </a:r>
          </a:p>
          <a:p>
            <a:pPr marL="342900" indent="-342900" algn="just">
              <a:buClr>
                <a:srgbClr val="007DFF"/>
              </a:buClr>
              <a:buFont typeface="+mj-lt"/>
              <a:buAutoNum type="arabicPeriod"/>
            </a:pPr>
            <a:endParaRPr lang="fr-FR" sz="1600" dirty="0">
              <a:latin typeface="Poppins" panose="00000500000000000000" pitchFamily="2" charset="0"/>
              <a:cs typeface="Poppins" panose="00000500000000000000" pitchFamily="2" charset="0"/>
            </a:endParaRPr>
          </a:p>
          <a:p>
            <a:pPr marL="357188" algn="just">
              <a:buClr>
                <a:srgbClr val="007DFF"/>
              </a:buClr>
            </a:pPr>
            <a:r>
              <a:rPr lang="fr-FR" sz="1600" dirty="0">
                <a:latin typeface="Poppins" panose="00000500000000000000" pitchFamily="2" charset="0"/>
                <a:cs typeface="Poppins" panose="00000500000000000000" pitchFamily="2" charset="0"/>
              </a:rPr>
              <a:t>Il appartient aux entités gouvernementales et aux entreprises de publier les données ITIE sous licence libre et d’informer les utilisateurs que ces informations sont réutilisables sans nécessité d’un consentement préalable.</a:t>
            </a:r>
          </a:p>
          <a:p>
            <a:pPr algn="just">
              <a:buClr>
                <a:srgbClr val="007DFF"/>
              </a:buClr>
            </a:pPr>
            <a:endParaRPr lang="fr-FR" sz="1600" dirty="0">
              <a:latin typeface="Poppins" panose="00000500000000000000" pitchFamily="2" charset="0"/>
              <a:cs typeface="Poppins" panose="00000500000000000000" pitchFamily="2" charset="0"/>
            </a:endParaRPr>
          </a:p>
        </p:txBody>
      </p:sp>
      <p:pic>
        <p:nvPicPr>
          <p:cNvPr id="12" name="Image 11">
            <a:extLst>
              <a:ext uri="{FF2B5EF4-FFF2-40B4-BE49-F238E27FC236}">
                <a16:creationId xmlns:a16="http://schemas.microsoft.com/office/drawing/2014/main" id="{1CC91EB5-0BBA-B6A4-50BB-CA0A5312FFE2}"/>
              </a:ext>
            </a:extLst>
          </p:cNvPr>
          <p:cNvPicPr>
            <a:picLocks noChangeAspect="1"/>
          </p:cNvPicPr>
          <p:nvPr/>
        </p:nvPicPr>
        <p:blipFill>
          <a:blip r:embed="rId3"/>
          <a:stretch>
            <a:fillRect/>
          </a:stretch>
        </p:blipFill>
        <p:spPr>
          <a:xfrm>
            <a:off x="8656983" y="2684907"/>
            <a:ext cx="2612961" cy="2540463"/>
          </a:xfrm>
          <a:prstGeom prst="rect">
            <a:avLst/>
          </a:prstGeom>
        </p:spPr>
      </p:pic>
    </p:spTree>
    <p:extLst>
      <p:ext uri="{BB962C8B-B14F-4D97-AF65-F5344CB8AC3E}">
        <p14:creationId xmlns:p14="http://schemas.microsoft.com/office/powerpoint/2010/main" val="4943238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0BC5535-56C8-F4FD-5D9F-81AAD6AE8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Espace réservé du numéro de diapositive 1">
            <a:extLst>
              <a:ext uri="{FF2B5EF4-FFF2-40B4-BE49-F238E27FC236}">
                <a16:creationId xmlns:a16="http://schemas.microsoft.com/office/drawing/2014/main" id="{8FD60F17-8E93-FB8C-7E8D-79701316A494}"/>
              </a:ext>
            </a:extLst>
          </p:cNvPr>
          <p:cNvSpPr txBox="1">
            <a:spLocks/>
          </p:cNvSpPr>
          <p:nvPr/>
        </p:nvSpPr>
        <p:spPr>
          <a:xfrm>
            <a:off x="11619245" y="6403393"/>
            <a:ext cx="378020" cy="300077"/>
          </a:xfrm>
          <a:prstGeom prst="rect">
            <a:avLst/>
          </a:prstGeom>
          <a:solidFill>
            <a:srgbClr val="007DFF"/>
          </a:solidFill>
          <a:ln>
            <a:noFill/>
          </a:ln>
        </p:spPr>
        <p:txBody>
          <a:bodyPr rtlCol="0" anchor="ctr"/>
          <a:ls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fr-FR"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fr-FR"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8B072D6D-CCDB-191F-E35F-7BF8F68F4299}"/>
              </a:ext>
            </a:extLst>
          </p:cNvPr>
          <p:cNvSpPr txBox="1"/>
          <p:nvPr/>
        </p:nvSpPr>
        <p:spPr>
          <a:xfrm>
            <a:off x="1013791" y="1173021"/>
            <a:ext cx="10316818" cy="2308324"/>
          </a:xfrm>
          <a:prstGeom prst="rect">
            <a:avLst/>
          </a:prstGeom>
          <a:noFill/>
        </p:spPr>
        <p:txBody>
          <a:bodyPr wrap="square">
            <a:spAutoFit/>
          </a:bodyPr>
          <a:lstStyle/>
          <a:p>
            <a:pPr marL="342900" indent="-342900" algn="just">
              <a:buClr>
                <a:srgbClr val="007DFF"/>
              </a:buClr>
              <a:buFont typeface="+mj-lt"/>
              <a:buAutoNum type="arabicPeriod" startAt="2"/>
            </a:pPr>
            <a:r>
              <a:rPr lang="fr-FR" sz="1600" dirty="0">
                <a:latin typeface="Poppins" panose="00000500000000000000" pitchFamily="2" charset="0"/>
                <a:cs typeface="Poppins" panose="00000500000000000000" pitchFamily="2" charset="0"/>
              </a:rPr>
              <a:t>Rendre les données disponibles, selon un format « données ouvertes » en ligne et le faire savoir. Le format donné ouvertes signifie que les données peuvent être accessibles en format CSV ou Excel et peuvent contenir tous les tableaux, diagrammes et figures des rapports ITIE.</a:t>
            </a:r>
          </a:p>
          <a:p>
            <a:pPr marL="342900" indent="-342900" algn="just">
              <a:buClr>
                <a:srgbClr val="007DFF"/>
              </a:buClr>
              <a:buFont typeface="+mj-lt"/>
              <a:buAutoNum type="arabicPeriod" startAt="2"/>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rabicPeriod" startAt="2"/>
            </a:pPr>
            <a:r>
              <a:rPr lang="fr-FR" sz="1600" dirty="0">
                <a:latin typeface="Poppins" panose="00000500000000000000" pitchFamily="2" charset="0"/>
                <a:cs typeface="Poppins" panose="00000500000000000000" pitchFamily="2" charset="0"/>
              </a:rPr>
              <a:t>Remplir des fichiers de données résumées pour chaque exercice couvert par l’ITIE conformément au modèle adopté par le conseil d’administration.</a:t>
            </a:r>
          </a:p>
          <a:p>
            <a:pPr marL="342900" indent="-342900" algn="just">
              <a:buClr>
                <a:srgbClr val="007DFF"/>
              </a:buClr>
              <a:buFont typeface="+mj-lt"/>
              <a:buAutoNum type="arabicPeriod" startAt="2"/>
            </a:pPr>
            <a:endParaRPr lang="fr-FR" sz="1600" dirty="0">
              <a:latin typeface="Poppins" panose="00000500000000000000" pitchFamily="2" charset="0"/>
              <a:cs typeface="Poppins" panose="00000500000000000000" pitchFamily="2" charset="0"/>
            </a:endParaRPr>
          </a:p>
          <a:p>
            <a:pPr marL="342900" indent="-342900" algn="just">
              <a:buClr>
                <a:srgbClr val="007DFF"/>
              </a:buClr>
              <a:buFont typeface="+mj-lt"/>
              <a:buAutoNum type="arabicPeriod" startAt="2"/>
            </a:pPr>
            <a:r>
              <a:rPr lang="fr-FR" sz="1600" dirty="0">
                <a:latin typeface="Poppins" panose="00000500000000000000" pitchFamily="2" charset="0"/>
                <a:cs typeface="Poppins" panose="00000500000000000000" pitchFamily="2" charset="0"/>
              </a:rPr>
              <a:t>Le groupe multipartite est encouragé à rendre les divulgations de l’ITIE et les informations systématiquement publiées, ainsi que d’autres fichiers de données,</a:t>
            </a:r>
          </a:p>
        </p:txBody>
      </p:sp>
      <p:sp>
        <p:nvSpPr>
          <p:cNvPr id="5" name="ZoneTexte 4">
            <a:extLst>
              <a:ext uri="{FF2B5EF4-FFF2-40B4-BE49-F238E27FC236}">
                <a16:creationId xmlns:a16="http://schemas.microsoft.com/office/drawing/2014/main" id="{4E2CD292-F879-30A1-58BE-B5CE90556749}"/>
              </a:ext>
            </a:extLst>
          </p:cNvPr>
          <p:cNvSpPr txBox="1"/>
          <p:nvPr/>
        </p:nvSpPr>
        <p:spPr>
          <a:xfrm>
            <a:off x="775252" y="3751959"/>
            <a:ext cx="10555357" cy="1738938"/>
          </a:xfrm>
          <a:prstGeom prst="rect">
            <a:avLst/>
          </a:prstGeom>
          <a:noFill/>
        </p:spPr>
        <p:txBody>
          <a:bodyPr wrap="square">
            <a:spAutoFit/>
          </a:bodyPr>
          <a:lstStyle/>
          <a:p>
            <a:pPr marL="285750" indent="-285750" algn="just">
              <a:buClr>
                <a:srgbClr val="007DFF"/>
              </a:buClr>
              <a:buFont typeface="Wingdings" panose="05000000000000000000" pitchFamily="2" charset="2"/>
              <a:buChar char="§"/>
            </a:pPr>
            <a:r>
              <a:rPr lang="fr-FR" sz="1600" b="1" dirty="0">
                <a:solidFill>
                  <a:srgbClr val="007DFF"/>
                </a:solidFill>
                <a:latin typeface="Poppins" panose="00000500000000000000" pitchFamily="2" charset="0"/>
                <a:cs typeface="Poppins" panose="00000500000000000000" pitchFamily="2" charset="0"/>
              </a:rPr>
              <a:t>« Données ouvertes » ou « open data » c’est donc une pratique de publication sous licence ouverte qui garantit un accès libre et gratuit aux données numériques.</a:t>
            </a:r>
          </a:p>
          <a:p>
            <a:pPr marL="285750" indent="-285750" algn="just">
              <a:buClr>
                <a:srgbClr val="007DFF"/>
              </a:buClr>
              <a:buFont typeface="Wingdings" panose="05000000000000000000" pitchFamily="2" charset="2"/>
              <a:buChar char="§"/>
            </a:pPr>
            <a:endParaRPr lang="fr-FR" sz="1200" dirty="0">
              <a:latin typeface="Poppins" panose="00000500000000000000" pitchFamily="2" charset="0"/>
              <a:cs typeface="Poppins" panose="00000500000000000000" pitchFamily="2" charset="0"/>
            </a:endParaRPr>
          </a:p>
          <a:p>
            <a:pPr marL="285750" indent="-285750" algn="just">
              <a:buClr>
                <a:srgbClr val="007DFF"/>
              </a:buClr>
              <a:buFont typeface="Wingdings" panose="05000000000000000000" pitchFamily="2" charset="2"/>
              <a:buChar char="§"/>
            </a:pPr>
            <a:r>
              <a:rPr lang="fr-FR" sz="1600" dirty="0">
                <a:latin typeface="Poppins" panose="00000500000000000000" pitchFamily="2" charset="0"/>
                <a:cs typeface="Poppins" panose="00000500000000000000" pitchFamily="2" charset="0"/>
              </a:rPr>
              <a:t>Cette pratique a été introduite dans </a:t>
            </a:r>
            <a:r>
              <a:rPr lang="fr-FR" sz="1600" b="1" dirty="0">
                <a:latin typeface="Poppins" panose="00000500000000000000" pitchFamily="2" charset="0"/>
                <a:cs typeface="Poppins" panose="00000500000000000000" pitchFamily="2" charset="0"/>
              </a:rPr>
              <a:t>la Norme ITIE 2016 </a:t>
            </a:r>
            <a:r>
              <a:rPr lang="fr-FR" sz="1600" dirty="0">
                <a:latin typeface="Poppins" panose="00000500000000000000" pitchFamily="2" charset="0"/>
                <a:cs typeface="Poppins" panose="00000500000000000000" pitchFamily="2" charset="0"/>
              </a:rPr>
              <a:t>à travers l’exigence 7.</a:t>
            </a:r>
          </a:p>
          <a:p>
            <a:pPr marL="285750" indent="-285750" algn="just">
              <a:buClr>
                <a:srgbClr val="007DFF"/>
              </a:buClr>
              <a:buFont typeface="Wingdings" panose="05000000000000000000" pitchFamily="2" charset="2"/>
              <a:buChar char="§"/>
            </a:pPr>
            <a:endParaRPr lang="fr-FR" sz="1200" dirty="0">
              <a:latin typeface="Poppins" panose="00000500000000000000" pitchFamily="2" charset="0"/>
              <a:cs typeface="Poppins" panose="00000500000000000000" pitchFamily="2" charset="0"/>
            </a:endParaRPr>
          </a:p>
          <a:p>
            <a:pPr marL="285750" indent="-285750" algn="just">
              <a:buClr>
                <a:srgbClr val="007DFF"/>
              </a:buClr>
              <a:buFont typeface="Wingdings" panose="05000000000000000000" pitchFamily="2" charset="2"/>
              <a:buChar char="§"/>
            </a:pPr>
            <a:r>
              <a:rPr lang="fr-FR" sz="1600" b="1" dirty="0">
                <a:latin typeface="Poppins" panose="00000500000000000000" pitchFamily="2" charset="0"/>
                <a:cs typeface="Poppins" panose="00000500000000000000" pitchFamily="2" charset="0"/>
              </a:rPr>
              <a:t>SOGESTI</a:t>
            </a:r>
            <a:r>
              <a:rPr lang="fr-FR" sz="1600" dirty="0">
                <a:latin typeface="Poppins" panose="00000500000000000000" pitchFamily="2" charset="0"/>
                <a:cs typeface="Poppins" panose="00000500000000000000" pitchFamily="2" charset="0"/>
              </a:rPr>
              <a:t> expert dans la mise en place des plateformes de données ouvertes souhaite mettre en place cette solution et vous accompagnez dans ce processus.</a:t>
            </a:r>
          </a:p>
        </p:txBody>
      </p:sp>
    </p:spTree>
    <p:extLst>
      <p:ext uri="{BB962C8B-B14F-4D97-AF65-F5344CB8AC3E}">
        <p14:creationId xmlns:p14="http://schemas.microsoft.com/office/powerpoint/2010/main" val="336046123"/>
      </p:ext>
    </p:extLst>
  </p:cSld>
  <p:clrMapOvr>
    <a:masterClrMapping/>
  </p:clrMapOvr>
  <mc:AlternateContent xmlns:mc="http://schemas.openxmlformats.org/markup-compatibility/2006" xmlns:p14="http://schemas.microsoft.com/office/powerpoint/2010/main">
    <mc:Choice Requires="p14">
      <p:transition spd="slow" p14:dur="1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up)">
                                      <p:cBhvr>
                                        <p:cTn id="10" dur="1000"/>
                                        <p:tgtEl>
                                          <p:spTgt spid="4">
                                            <p:txEl>
                                              <p:pRg st="2" end="2"/>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wipe(up)">
                                      <p:cBhvr>
                                        <p:cTn id="13" dur="1000"/>
                                        <p:tgtEl>
                                          <p:spTgt spid="4">
                                            <p:txEl>
                                              <p:pRg st="4" end="4"/>
                                            </p:txEl>
                                          </p:spTgt>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up)">
                                      <p:cBhvr>
                                        <p:cTn id="20" dur="1000"/>
                                        <p:tgtEl>
                                          <p:spTgt spid="5">
                                            <p:txEl>
                                              <p:pRg st="2" end="2"/>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6429</TotalTime>
  <Words>2066</Words>
  <Application>Microsoft Office PowerPoint</Application>
  <PresentationFormat>Grand écran</PresentationFormat>
  <Paragraphs>217</Paragraphs>
  <Slides>36</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36</vt:i4>
      </vt:variant>
    </vt:vector>
  </HeadingPairs>
  <TitlesOfParts>
    <vt:vector size="45" baseType="lpstr">
      <vt:lpstr>Arial</vt:lpstr>
      <vt:lpstr>Calibri</vt:lpstr>
      <vt:lpstr>Calibri Light</vt:lpstr>
      <vt:lpstr>DM Sans</vt:lpstr>
      <vt:lpstr>Mongolian Baiti</vt:lpstr>
      <vt:lpstr>Montserrat</vt:lpstr>
      <vt:lpstr>Poppins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Probook</dc:creator>
  <cp:lastModifiedBy>Constant Audi</cp:lastModifiedBy>
  <cp:revision>933</cp:revision>
  <dcterms:created xsi:type="dcterms:W3CDTF">2022-08-16T15:01:05Z</dcterms:created>
  <dcterms:modified xsi:type="dcterms:W3CDTF">2024-01-28T05:33:04Z</dcterms:modified>
</cp:coreProperties>
</file>